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Dela Gothic One"/>
      <p:regular r:id="rId15"/>
    </p:embeddedFont>
    <p:embeddedFont>
      <p:font typeface="Dela Gothic One"/>
      <p:regular r:id="rId16"/>
    </p:embeddedFont>
    <p:embeddedFont>
      <p:font typeface="DM Sans"/>
      <p:regular r:id="rId17"/>
    </p:embeddedFont>
    <p:embeddedFont>
      <p:font typeface="DM Sans"/>
      <p:regular r:id="rId18"/>
    </p:embeddedFont>
    <p:embeddedFont>
      <p:font typeface="DM Sans"/>
      <p:regular r:id="rId19"/>
    </p:embeddedFont>
    <p:embeddedFont>
      <p:font typeface="DM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2.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hyperlink" Target="https://www.plantvillage.com/" TargetMode="External"/><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54365"/>
          </a:xfrm>
          <a:prstGeom prst="rect">
            <a:avLst/>
          </a:prstGeom>
        </p:spPr>
      </p:pic>
      <p:sp>
        <p:nvSpPr>
          <p:cNvPr id="3" name="Text 0"/>
          <p:cNvSpPr/>
          <p:nvPr/>
        </p:nvSpPr>
        <p:spPr>
          <a:xfrm>
            <a:off x="6239828" y="517922"/>
            <a:ext cx="7637145" cy="1115139"/>
          </a:xfrm>
          <a:prstGeom prst="rect">
            <a:avLst/>
          </a:prstGeom>
          <a:noFill/>
          <a:ln/>
        </p:spPr>
        <p:txBody>
          <a:bodyPr wrap="square" lIns="0" tIns="0" rIns="0" bIns="0" rtlCol="0" anchor="t"/>
          <a:lstStyle/>
          <a:p>
            <a:pPr algn="l" indent="0" marL="0">
              <a:lnSpc>
                <a:spcPts val="4350"/>
              </a:lnSpc>
              <a:buNone/>
            </a:pPr>
            <a:r>
              <a:rPr lang="en-US" sz="3500" dirty="0">
                <a:solidFill>
                  <a:srgbClr val="FAEBEB"/>
                </a:solidFill>
                <a:latin typeface="Dela Gothic One" pitchFamily="34" charset="0"/>
                <a:ea typeface="Dela Gothic One" pitchFamily="34" charset="-122"/>
                <a:cs typeface="Dela Gothic One" pitchFamily="34" charset="-120"/>
              </a:rPr>
              <a:t>AI/ML in Sustainable Agriculture</a:t>
            </a:r>
            <a:endParaRPr lang="en-US" sz="3500" dirty="0"/>
          </a:p>
        </p:txBody>
      </p:sp>
      <p:sp>
        <p:nvSpPr>
          <p:cNvPr id="4" name="Text 1"/>
          <p:cNvSpPr/>
          <p:nvPr/>
        </p:nvSpPr>
        <p:spPr>
          <a:xfrm>
            <a:off x="6239828" y="1887260"/>
            <a:ext cx="7637145" cy="271224"/>
          </a:xfrm>
          <a:prstGeom prst="rect">
            <a:avLst/>
          </a:prstGeom>
          <a:noFill/>
          <a:ln/>
        </p:spPr>
        <p:txBody>
          <a:bodyPr wrap="none" lIns="0" tIns="0" rIns="0" bIns="0" rtlCol="0" anchor="t"/>
          <a:lstStyle/>
          <a:p>
            <a:pPr algn="l" indent="0" marL="0">
              <a:lnSpc>
                <a:spcPts val="2100"/>
              </a:lnSpc>
              <a:buNone/>
            </a:pPr>
            <a:r>
              <a:rPr lang="en-US" sz="1300" dirty="0">
                <a:solidFill>
                  <a:srgbClr val="C91313"/>
                </a:solidFill>
                <a:latin typeface="DM Sans" pitchFamily="34" charset="0"/>
                <a:ea typeface="DM Sans" pitchFamily="34" charset="-122"/>
                <a:cs typeface="DM Sans" pitchFamily="34" charset="-120"/>
              </a:rPr>
              <a:t>Week</a:t>
            </a:r>
            <a:endParaRPr lang="en-US" sz="1300" dirty="0"/>
          </a:p>
        </p:txBody>
      </p:sp>
      <p:pic>
        <p:nvPicPr>
          <p:cNvPr id="5" name="Image 1" descr="preencoded.png">    </p:cNvPr>
          <p:cNvPicPr>
            <a:picLocks noChangeAspect="1"/>
          </p:cNvPicPr>
          <p:nvPr/>
        </p:nvPicPr>
        <p:blipFill>
          <a:blip r:embed="rId2"/>
          <a:stretch>
            <a:fillRect/>
          </a:stretch>
        </p:blipFill>
        <p:spPr>
          <a:xfrm>
            <a:off x="6621661" y="2349103"/>
            <a:ext cx="6873359" cy="3107531"/>
          </a:xfrm>
          <a:prstGeom prst="rect">
            <a:avLst/>
          </a:prstGeom>
        </p:spPr>
      </p:pic>
      <p:sp>
        <p:nvSpPr>
          <p:cNvPr id="6" name="Text 2"/>
          <p:cNvSpPr/>
          <p:nvPr/>
        </p:nvSpPr>
        <p:spPr>
          <a:xfrm>
            <a:off x="7206422" y="4786139"/>
            <a:ext cx="1613782" cy="201763"/>
          </a:xfrm>
          <a:prstGeom prst="rect">
            <a:avLst/>
          </a:prstGeom>
          <a:noFill/>
          <a:ln/>
        </p:spPr>
        <p:txBody>
          <a:bodyPr wrap="none" lIns="0" tIns="0" rIns="0" bIns="0" rtlCol="0" anchor="t"/>
          <a:lstStyle/>
          <a:p>
            <a:pPr algn="l" indent="0" marL="0">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Adjust Next</a:t>
            </a:r>
            <a:endParaRPr lang="en-US" sz="1400" dirty="0"/>
          </a:p>
        </p:txBody>
      </p:sp>
      <p:sp>
        <p:nvSpPr>
          <p:cNvPr id="7" name="Text 3"/>
          <p:cNvSpPr/>
          <p:nvPr/>
        </p:nvSpPr>
        <p:spPr>
          <a:xfrm>
            <a:off x="7206422" y="5042416"/>
            <a:ext cx="2337254" cy="153318"/>
          </a:xfrm>
          <a:prstGeom prst="rect">
            <a:avLst/>
          </a:prstGeom>
          <a:noFill/>
          <a:ln/>
        </p:spPr>
        <p:txBody>
          <a:bodyPr wrap="none" lIns="0" tIns="0" rIns="0" bIns="0" rtlCol="0" anchor="t"/>
          <a:lstStyle/>
          <a:p>
            <a:pPr algn="l" indent="0" marL="0">
              <a:lnSpc>
                <a:spcPts val="1350"/>
              </a:lnSpc>
              <a:buNone/>
            </a:pPr>
            <a:r>
              <a:rPr lang="en-US" sz="1050" dirty="0">
                <a:solidFill>
                  <a:srgbClr val="FFE5E5"/>
                </a:solidFill>
                <a:latin typeface="DM Sans" pitchFamily="34" charset="0"/>
                <a:ea typeface="DM Sans" pitchFamily="34" charset="-122"/>
                <a:cs typeface="DM Sans" pitchFamily="34" charset="-120"/>
              </a:rPr>
              <a:t>Refine plans for following week</a:t>
            </a:r>
            <a:endParaRPr lang="en-US" sz="1050" dirty="0"/>
          </a:p>
        </p:txBody>
      </p:sp>
      <p:pic>
        <p:nvPicPr>
          <p:cNvPr id="8" name="Image 2" descr="preencoded.png">    </p:cNvPr>
          <p:cNvPicPr>
            <a:picLocks noChangeAspect="1"/>
          </p:cNvPicPr>
          <p:nvPr/>
        </p:nvPicPr>
        <p:blipFill>
          <a:blip r:embed="rId3"/>
          <a:stretch>
            <a:fillRect/>
          </a:stretch>
        </p:blipFill>
        <p:spPr>
          <a:xfrm>
            <a:off x="6828237" y="4786139"/>
            <a:ext cx="124891" cy="124891"/>
          </a:xfrm>
          <a:prstGeom prst="rect">
            <a:avLst/>
          </a:prstGeom>
        </p:spPr>
      </p:pic>
      <p:sp>
        <p:nvSpPr>
          <p:cNvPr id="9" name="Text 4"/>
          <p:cNvSpPr/>
          <p:nvPr/>
        </p:nvSpPr>
        <p:spPr>
          <a:xfrm>
            <a:off x="7206422" y="4043397"/>
            <a:ext cx="1613782" cy="201763"/>
          </a:xfrm>
          <a:prstGeom prst="rect">
            <a:avLst/>
          </a:prstGeom>
          <a:noFill/>
          <a:ln/>
        </p:spPr>
        <p:txBody>
          <a:bodyPr wrap="none" lIns="0" tIns="0" rIns="0" bIns="0" rtlCol="0" anchor="t"/>
          <a:lstStyle/>
          <a:p>
            <a:pPr algn="l" indent="0" marL="0">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Review Progress</a:t>
            </a:r>
            <a:endParaRPr lang="en-US" sz="1400" dirty="0"/>
          </a:p>
        </p:txBody>
      </p:sp>
      <p:sp>
        <p:nvSpPr>
          <p:cNvPr id="10" name="Text 5"/>
          <p:cNvSpPr/>
          <p:nvPr/>
        </p:nvSpPr>
        <p:spPr>
          <a:xfrm>
            <a:off x="7206422" y="4299673"/>
            <a:ext cx="2337254" cy="153318"/>
          </a:xfrm>
          <a:prstGeom prst="rect">
            <a:avLst/>
          </a:prstGeom>
          <a:noFill/>
          <a:ln/>
        </p:spPr>
        <p:txBody>
          <a:bodyPr wrap="none" lIns="0" tIns="0" rIns="0" bIns="0" rtlCol="0" anchor="t"/>
          <a:lstStyle/>
          <a:p>
            <a:pPr algn="l" indent="0" marL="0">
              <a:lnSpc>
                <a:spcPts val="1350"/>
              </a:lnSpc>
              <a:buNone/>
            </a:pPr>
            <a:r>
              <a:rPr lang="en-US" sz="1050" dirty="0">
                <a:solidFill>
                  <a:srgbClr val="FFE5E5"/>
                </a:solidFill>
                <a:latin typeface="DM Sans" pitchFamily="34" charset="0"/>
                <a:ea typeface="DM Sans" pitchFamily="34" charset="-122"/>
                <a:cs typeface="DM Sans" pitchFamily="34" charset="-120"/>
              </a:rPr>
              <a:t>Assess outcomes and gaps</a:t>
            </a:r>
            <a:endParaRPr lang="en-US" sz="1050" dirty="0"/>
          </a:p>
        </p:txBody>
      </p:sp>
      <p:pic>
        <p:nvPicPr>
          <p:cNvPr id="11" name="Image 3" descr="preencoded.png">    </p:cNvPr>
          <p:cNvPicPr>
            <a:picLocks noChangeAspect="1"/>
          </p:cNvPicPr>
          <p:nvPr/>
        </p:nvPicPr>
        <p:blipFill>
          <a:blip r:embed="rId4"/>
          <a:stretch>
            <a:fillRect/>
          </a:stretch>
        </p:blipFill>
        <p:spPr>
          <a:xfrm>
            <a:off x="6828237" y="4043397"/>
            <a:ext cx="124891" cy="124891"/>
          </a:xfrm>
          <a:prstGeom prst="rect">
            <a:avLst/>
          </a:prstGeom>
        </p:spPr>
      </p:pic>
      <p:sp>
        <p:nvSpPr>
          <p:cNvPr id="12" name="Text 6"/>
          <p:cNvSpPr/>
          <p:nvPr/>
        </p:nvSpPr>
        <p:spPr>
          <a:xfrm>
            <a:off x="7206422" y="3300655"/>
            <a:ext cx="1613782" cy="201763"/>
          </a:xfrm>
          <a:prstGeom prst="rect">
            <a:avLst/>
          </a:prstGeom>
          <a:noFill/>
          <a:ln/>
        </p:spPr>
        <p:txBody>
          <a:bodyPr wrap="none" lIns="0" tIns="0" rIns="0" bIns="0" rtlCol="0" anchor="t"/>
          <a:lstStyle/>
          <a:p>
            <a:pPr algn="l" indent="0" marL="0">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Execute Tasks</a:t>
            </a:r>
            <a:endParaRPr lang="en-US" sz="1400" dirty="0"/>
          </a:p>
        </p:txBody>
      </p:sp>
      <p:sp>
        <p:nvSpPr>
          <p:cNvPr id="13" name="Text 7"/>
          <p:cNvSpPr/>
          <p:nvPr/>
        </p:nvSpPr>
        <p:spPr>
          <a:xfrm>
            <a:off x="7206422" y="3556931"/>
            <a:ext cx="2337254" cy="153319"/>
          </a:xfrm>
          <a:prstGeom prst="rect">
            <a:avLst/>
          </a:prstGeom>
          <a:noFill/>
          <a:ln/>
        </p:spPr>
        <p:txBody>
          <a:bodyPr wrap="none" lIns="0" tIns="0" rIns="0" bIns="0" rtlCol="0" anchor="t"/>
          <a:lstStyle/>
          <a:p>
            <a:pPr algn="l" indent="0" marL="0">
              <a:lnSpc>
                <a:spcPts val="1350"/>
              </a:lnSpc>
              <a:buNone/>
            </a:pPr>
            <a:r>
              <a:rPr lang="en-US" sz="1050" dirty="0">
                <a:solidFill>
                  <a:srgbClr val="FFE5E5"/>
                </a:solidFill>
                <a:latin typeface="DM Sans" pitchFamily="34" charset="0"/>
                <a:ea typeface="DM Sans" pitchFamily="34" charset="-122"/>
                <a:cs typeface="DM Sans" pitchFamily="34" charset="-120"/>
              </a:rPr>
              <a:t>Work through key actions</a:t>
            </a:r>
            <a:endParaRPr lang="en-US" sz="1050" dirty="0"/>
          </a:p>
        </p:txBody>
      </p:sp>
      <p:pic>
        <p:nvPicPr>
          <p:cNvPr id="14" name="Image 4" descr="preencoded.png">    </p:cNvPr>
          <p:cNvPicPr>
            <a:picLocks noChangeAspect="1"/>
          </p:cNvPicPr>
          <p:nvPr/>
        </p:nvPicPr>
        <p:blipFill>
          <a:blip r:embed="rId5"/>
          <a:stretch>
            <a:fillRect/>
          </a:stretch>
        </p:blipFill>
        <p:spPr>
          <a:xfrm>
            <a:off x="6828237" y="3300655"/>
            <a:ext cx="124891" cy="124891"/>
          </a:xfrm>
          <a:prstGeom prst="rect">
            <a:avLst/>
          </a:prstGeom>
        </p:spPr>
      </p:pic>
      <p:sp>
        <p:nvSpPr>
          <p:cNvPr id="15" name="Text 8"/>
          <p:cNvSpPr/>
          <p:nvPr/>
        </p:nvSpPr>
        <p:spPr>
          <a:xfrm>
            <a:off x="7206422" y="2557912"/>
            <a:ext cx="1613782" cy="201763"/>
          </a:xfrm>
          <a:prstGeom prst="rect">
            <a:avLst/>
          </a:prstGeom>
          <a:noFill/>
          <a:ln/>
        </p:spPr>
        <p:txBody>
          <a:bodyPr wrap="none" lIns="0" tIns="0" rIns="0" bIns="0" rtlCol="0" anchor="t"/>
          <a:lstStyle/>
          <a:p>
            <a:pPr algn="l" indent="0" marL="0">
              <a:lnSpc>
                <a:spcPts val="1750"/>
              </a:lnSpc>
              <a:buNone/>
            </a:pPr>
            <a:r>
              <a:rPr lang="en-US" sz="1400" dirty="0">
                <a:solidFill>
                  <a:srgbClr val="FFE5E5"/>
                </a:solidFill>
                <a:latin typeface="Dela Gothic One" pitchFamily="34" charset="0"/>
                <a:ea typeface="Dela Gothic One" pitchFamily="34" charset="-122"/>
                <a:cs typeface="Dela Gothic One" pitchFamily="34" charset="-120"/>
              </a:rPr>
              <a:t>Plan Week</a:t>
            </a:r>
            <a:endParaRPr lang="en-US" sz="1400" dirty="0"/>
          </a:p>
        </p:txBody>
      </p:sp>
      <p:sp>
        <p:nvSpPr>
          <p:cNvPr id="16" name="Text 9"/>
          <p:cNvSpPr/>
          <p:nvPr/>
        </p:nvSpPr>
        <p:spPr>
          <a:xfrm>
            <a:off x="7206422" y="2814188"/>
            <a:ext cx="2337254" cy="153318"/>
          </a:xfrm>
          <a:prstGeom prst="rect">
            <a:avLst/>
          </a:prstGeom>
          <a:noFill/>
          <a:ln/>
        </p:spPr>
        <p:txBody>
          <a:bodyPr wrap="none" lIns="0" tIns="0" rIns="0" bIns="0" rtlCol="0" anchor="t"/>
          <a:lstStyle/>
          <a:p>
            <a:pPr algn="l" indent="0" marL="0">
              <a:lnSpc>
                <a:spcPts val="1350"/>
              </a:lnSpc>
              <a:buNone/>
            </a:pPr>
            <a:r>
              <a:rPr lang="en-US" sz="1050" dirty="0">
                <a:solidFill>
                  <a:srgbClr val="FFE5E5"/>
                </a:solidFill>
                <a:latin typeface="DM Sans" pitchFamily="34" charset="0"/>
                <a:ea typeface="DM Sans" pitchFamily="34" charset="-122"/>
                <a:cs typeface="DM Sans" pitchFamily="34" charset="-120"/>
              </a:rPr>
              <a:t>Set priorities and goals</a:t>
            </a:r>
            <a:endParaRPr lang="en-US" sz="1050" dirty="0"/>
          </a:p>
        </p:txBody>
      </p:sp>
      <p:pic>
        <p:nvPicPr>
          <p:cNvPr id="17" name="Image 5" descr="preencoded.png">    </p:cNvPr>
          <p:cNvPicPr>
            <a:picLocks noChangeAspect="1"/>
          </p:cNvPicPr>
          <p:nvPr/>
        </p:nvPicPr>
        <p:blipFill>
          <a:blip r:embed="rId6"/>
          <a:stretch>
            <a:fillRect/>
          </a:stretch>
        </p:blipFill>
        <p:spPr>
          <a:xfrm>
            <a:off x="6828237" y="2557912"/>
            <a:ext cx="124891" cy="124891"/>
          </a:xfrm>
          <a:prstGeom prst="rect">
            <a:avLst/>
          </a:prstGeom>
        </p:spPr>
      </p:pic>
      <p:sp>
        <p:nvSpPr>
          <p:cNvPr id="18" name="Text 10"/>
          <p:cNvSpPr/>
          <p:nvPr/>
        </p:nvSpPr>
        <p:spPr>
          <a:xfrm>
            <a:off x="6239828" y="5647253"/>
            <a:ext cx="7637145" cy="271224"/>
          </a:xfrm>
          <a:prstGeom prst="rect">
            <a:avLst/>
          </a:prstGeom>
          <a:noFill/>
          <a:ln/>
        </p:spPr>
        <p:txBody>
          <a:bodyPr wrap="none" lIns="0" tIns="0" rIns="0" bIns="0" rtlCol="0" anchor="t"/>
          <a:lstStyle/>
          <a:p>
            <a:pPr algn="l" indent="0" marL="0">
              <a:lnSpc>
                <a:spcPts val="2100"/>
              </a:lnSpc>
              <a:buNone/>
            </a:pPr>
            <a:r>
              <a:rPr lang="en-US" sz="1300" dirty="0">
                <a:solidFill>
                  <a:srgbClr val="C91313"/>
                </a:solidFill>
                <a:latin typeface="DM Sans" pitchFamily="34" charset="0"/>
                <a:ea typeface="DM Sans" pitchFamily="34" charset="-122"/>
                <a:cs typeface="DM Sans" pitchFamily="34" charset="-120"/>
              </a:rPr>
              <a:t> 2 Submission:</a:t>
            </a:r>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 Advancing Crop Disease Detection through Computer Vision</a:t>
            </a:r>
            <a:endParaRPr lang="en-US" sz="1300" dirty="0"/>
          </a:p>
        </p:txBody>
      </p:sp>
      <p:sp>
        <p:nvSpPr>
          <p:cNvPr id="19" name="Text 11"/>
          <p:cNvSpPr/>
          <p:nvPr/>
        </p:nvSpPr>
        <p:spPr>
          <a:xfrm>
            <a:off x="6239828" y="6109097"/>
            <a:ext cx="7637145" cy="1627346"/>
          </a:xfrm>
          <a:prstGeom prst="rect">
            <a:avLst/>
          </a:prstGeom>
          <a:noFill/>
          <a:ln/>
        </p:spPr>
        <p:txBody>
          <a:bodyPr wrap="square" lIns="0" tIns="0" rIns="0" bIns="0" rtlCol="0" anchor="t"/>
          <a:lstStyle/>
          <a:p>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This submission outlines the progress made in the second week of our project focusing on leveraging Artificial Intelligence and Machine Learning for early and accurate crop disease detection. Effective detection is crucial for mitigating yield losses, reducing pesticide use, and promoting more sustainable agricultural practices globally. Our work builds upon the foundational steps established in Week 1, moving towards the development and evaluation of a robust convolutional neural network model.</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1999" y="661035"/>
            <a:ext cx="8635484" cy="469940"/>
          </a:xfrm>
          <a:prstGeom prst="rect">
            <a:avLst/>
          </a:prstGeom>
          <a:noFill/>
          <a:ln/>
        </p:spPr>
        <p:txBody>
          <a:bodyPr wrap="none" lIns="0" tIns="0" rIns="0" bIns="0" rtlCol="0" anchor="t"/>
          <a:lstStyle/>
          <a:p>
            <a:pPr algn="l" indent="0" marL="0">
              <a:lnSpc>
                <a:spcPts val="3700"/>
              </a:lnSpc>
              <a:buNone/>
            </a:pPr>
            <a:r>
              <a:rPr lang="en-US" sz="2950" dirty="0">
                <a:solidFill>
                  <a:srgbClr val="FAEBEB"/>
                </a:solidFill>
                <a:latin typeface="Dela Gothic One" pitchFamily="34" charset="0"/>
                <a:ea typeface="Dela Gothic One" pitchFamily="34" charset="-122"/>
                <a:cs typeface="Dela Gothic One" pitchFamily="34" charset="-120"/>
              </a:rPr>
              <a:t>Recap of Week 1: Laying the Foundation</a:t>
            </a:r>
            <a:endParaRPr lang="en-US" sz="2950" dirty="0"/>
          </a:p>
        </p:txBody>
      </p:sp>
      <p:sp>
        <p:nvSpPr>
          <p:cNvPr id="3" name="Shape 1"/>
          <p:cNvSpPr/>
          <p:nvPr/>
        </p:nvSpPr>
        <p:spPr>
          <a:xfrm>
            <a:off x="751999" y="1488162"/>
            <a:ext cx="6473904" cy="3097768"/>
          </a:xfrm>
          <a:prstGeom prst="roundRect">
            <a:avLst>
              <a:gd name="adj" fmla="val 2422"/>
            </a:avLst>
          </a:prstGeom>
          <a:solidFill>
            <a:srgbClr val="0A0A0A">
              <a:alpha val="95000"/>
            </a:srgbClr>
          </a:solidFill>
          <a:ln w="22860">
            <a:solidFill>
              <a:srgbClr val="8D2424"/>
            </a:solidFill>
            <a:prstDash val="solid"/>
          </a:ln>
        </p:spPr>
      </p:sp>
      <p:sp>
        <p:nvSpPr>
          <p:cNvPr id="4" name="Shape 2"/>
          <p:cNvSpPr/>
          <p:nvPr/>
        </p:nvSpPr>
        <p:spPr>
          <a:xfrm>
            <a:off x="751999" y="1488162"/>
            <a:ext cx="91440" cy="3097768"/>
          </a:xfrm>
          <a:prstGeom prst="roundRect">
            <a:avLst>
              <a:gd name="adj" fmla="val 82040"/>
            </a:avLst>
          </a:prstGeom>
          <a:solidFill>
            <a:srgbClr val="C91313"/>
          </a:solidFill>
          <a:ln/>
        </p:spPr>
      </p:sp>
      <p:sp>
        <p:nvSpPr>
          <p:cNvPr id="5" name="Text 3"/>
          <p:cNvSpPr/>
          <p:nvPr/>
        </p:nvSpPr>
        <p:spPr>
          <a:xfrm>
            <a:off x="1044892" y="1689616"/>
            <a:ext cx="5979557" cy="587454"/>
          </a:xfrm>
          <a:prstGeom prst="rect">
            <a:avLst/>
          </a:prstGeom>
          <a:noFill/>
          <a:ln/>
        </p:spPr>
        <p:txBody>
          <a:bodyPr wrap="squar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Problem Definition: Crop Disease Detection</a:t>
            </a:r>
            <a:endParaRPr lang="en-US" sz="1850" dirty="0"/>
          </a:p>
        </p:txBody>
      </p:sp>
      <p:sp>
        <p:nvSpPr>
          <p:cNvPr id="6" name="Text 4"/>
          <p:cNvSpPr/>
          <p:nvPr/>
        </p:nvSpPr>
        <p:spPr>
          <a:xfrm>
            <a:off x="1044892" y="2384227"/>
            <a:ext cx="5979557" cy="2000250"/>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In Week 1, we precisely defined the core challenge: the need for an automated, scalable, and accurate system for identifying plant diseases from visual imagery. Manual inspection is labor-intensive, often delayed, and requires specialized human expertise, leading to significant crop losses. Our AI/ML solution aims to provide timely insights, enabling targeted interventions and sustainable crop management. This directly addresses critical issues in food security and environmental protection.</a:t>
            </a:r>
            <a:endParaRPr lang="en-US" sz="1400" dirty="0"/>
          </a:p>
        </p:txBody>
      </p:sp>
      <p:sp>
        <p:nvSpPr>
          <p:cNvPr id="7" name="Shape 5"/>
          <p:cNvSpPr/>
          <p:nvPr/>
        </p:nvSpPr>
        <p:spPr>
          <a:xfrm>
            <a:off x="7404497" y="1488162"/>
            <a:ext cx="6473904" cy="3097768"/>
          </a:xfrm>
          <a:prstGeom prst="roundRect">
            <a:avLst>
              <a:gd name="adj" fmla="val 2422"/>
            </a:avLst>
          </a:prstGeom>
          <a:solidFill>
            <a:srgbClr val="0A0A0A">
              <a:alpha val="95000"/>
            </a:srgbClr>
          </a:solidFill>
          <a:ln w="22860">
            <a:solidFill>
              <a:srgbClr val="8D2424"/>
            </a:solidFill>
            <a:prstDash val="solid"/>
          </a:ln>
        </p:spPr>
      </p:sp>
      <p:sp>
        <p:nvSpPr>
          <p:cNvPr id="8" name="Shape 6"/>
          <p:cNvSpPr/>
          <p:nvPr/>
        </p:nvSpPr>
        <p:spPr>
          <a:xfrm>
            <a:off x="7404497" y="1488162"/>
            <a:ext cx="91440" cy="3097768"/>
          </a:xfrm>
          <a:prstGeom prst="roundRect">
            <a:avLst>
              <a:gd name="adj" fmla="val 82040"/>
            </a:avLst>
          </a:prstGeom>
          <a:solidFill>
            <a:srgbClr val="C91313"/>
          </a:solidFill>
          <a:ln/>
        </p:spPr>
      </p:sp>
      <p:sp>
        <p:nvSpPr>
          <p:cNvPr id="9" name="Text 7"/>
          <p:cNvSpPr/>
          <p:nvPr/>
        </p:nvSpPr>
        <p:spPr>
          <a:xfrm>
            <a:off x="7697391" y="1689616"/>
            <a:ext cx="2939772" cy="293727"/>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Dataset: PlantVillage</a:t>
            </a:r>
            <a:endParaRPr lang="en-US" sz="1850" dirty="0"/>
          </a:p>
        </p:txBody>
      </p:sp>
      <p:sp>
        <p:nvSpPr>
          <p:cNvPr id="10" name="Text 8"/>
          <p:cNvSpPr/>
          <p:nvPr/>
        </p:nvSpPr>
        <p:spPr>
          <a:xfrm>
            <a:off x="7697391" y="2090499"/>
            <a:ext cx="5979557" cy="2000250"/>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Our chosen dataset, </a:t>
            </a:r>
            <a:pPr algn="l" indent="0" marL="0">
              <a:lnSpc>
                <a:spcPts val="2250"/>
              </a:lnSpc>
              <a:buNone/>
            </a:pPr>
            <a:r>
              <a:rPr lang="en-US" sz="1400" u="sng" dirty="0">
                <a:solidFill>
                  <a:srgbClr val="C91313"/>
                </a:solidFill>
                <a:latin typeface="DM Sans" pitchFamily="34" charset="0"/>
                <a:ea typeface="DM Sans" pitchFamily="34" charset="-122"/>
                <a:cs typeface="DM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PlantVillage</a:t>
            </a:r>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 is a widely recognized benchmark in agricultural computer vision. It comprises approximately </a:t>
            </a:r>
            <a:pPr algn="l" indent="0" marL="0">
              <a:lnSpc>
                <a:spcPts val="2250"/>
              </a:lnSpc>
              <a:buNone/>
            </a:pPr>
            <a:r>
              <a:rPr lang="en-US" sz="1400" dirty="0">
                <a:solidFill>
                  <a:srgbClr val="C91313"/>
                </a:solidFill>
                <a:latin typeface="DM Sans" pitchFamily="34" charset="0"/>
                <a:ea typeface="DM Sans" pitchFamily="34" charset="-122"/>
                <a:cs typeface="DM Sans" pitchFamily="34" charset="-120"/>
              </a:rPr>
              <a:t>54,000 high-resolution images</a:t>
            </a:r>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 of healthy and diseased plant leaves, categorized into </a:t>
            </a:r>
            <a:pPr algn="l" indent="0" marL="0">
              <a:lnSpc>
                <a:spcPts val="2250"/>
              </a:lnSpc>
              <a:buNone/>
            </a:pPr>
            <a:r>
              <a:rPr lang="en-US" sz="1400" dirty="0">
                <a:solidFill>
                  <a:srgbClr val="C91313"/>
                </a:solidFill>
                <a:latin typeface="DM Sans" pitchFamily="34" charset="0"/>
                <a:ea typeface="DM Sans" pitchFamily="34" charset="-122"/>
                <a:cs typeface="DM Sans" pitchFamily="34" charset="-120"/>
              </a:rPr>
              <a:t>38 distinct disease classes</a:t>
            </a:r>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 across 14 different plant species. This diverse and extensive dataset provides a solid foundation for training robust deep learning models capable of distinguishing subtle disease symptoms from healthy foliage.</a:t>
            </a:r>
            <a:endParaRPr lang="en-US" sz="1400" dirty="0"/>
          </a:p>
        </p:txBody>
      </p:sp>
      <p:sp>
        <p:nvSpPr>
          <p:cNvPr id="11" name="Shape 9"/>
          <p:cNvSpPr/>
          <p:nvPr/>
        </p:nvSpPr>
        <p:spPr>
          <a:xfrm>
            <a:off x="751999" y="4764524"/>
            <a:ext cx="6473904" cy="2804041"/>
          </a:xfrm>
          <a:prstGeom prst="roundRect">
            <a:avLst>
              <a:gd name="adj" fmla="val 2675"/>
            </a:avLst>
          </a:prstGeom>
          <a:solidFill>
            <a:srgbClr val="0A0A0A">
              <a:alpha val="95000"/>
            </a:srgbClr>
          </a:solidFill>
          <a:ln w="22860">
            <a:solidFill>
              <a:srgbClr val="8D2424"/>
            </a:solidFill>
            <a:prstDash val="solid"/>
          </a:ln>
        </p:spPr>
      </p:sp>
      <p:sp>
        <p:nvSpPr>
          <p:cNvPr id="12" name="Shape 10"/>
          <p:cNvSpPr/>
          <p:nvPr/>
        </p:nvSpPr>
        <p:spPr>
          <a:xfrm>
            <a:off x="751999" y="4764524"/>
            <a:ext cx="91440" cy="2804041"/>
          </a:xfrm>
          <a:prstGeom prst="roundRect">
            <a:avLst>
              <a:gd name="adj" fmla="val 82040"/>
            </a:avLst>
          </a:prstGeom>
          <a:solidFill>
            <a:srgbClr val="C91313"/>
          </a:solidFill>
          <a:ln/>
        </p:spPr>
      </p:sp>
      <p:sp>
        <p:nvSpPr>
          <p:cNvPr id="13" name="Text 11"/>
          <p:cNvSpPr/>
          <p:nvPr/>
        </p:nvSpPr>
        <p:spPr>
          <a:xfrm>
            <a:off x="1044892" y="4965978"/>
            <a:ext cx="4473178" cy="293727"/>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Exploratory Data Analysis (EDA)</a:t>
            </a:r>
            <a:endParaRPr lang="en-US" sz="1850" dirty="0"/>
          </a:p>
        </p:txBody>
      </p:sp>
      <p:sp>
        <p:nvSpPr>
          <p:cNvPr id="14" name="Text 12"/>
          <p:cNvSpPr/>
          <p:nvPr/>
        </p:nvSpPr>
        <p:spPr>
          <a:xfrm>
            <a:off x="1044892" y="5366861"/>
            <a:ext cx="5979557" cy="2000250"/>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Our initial EDA focused on understanding the distribution of crops and disease categories within the PlantVillage dataset. This involved analyzing class imbalances, image resolutions, and potential variations in lighting or background. This preliminary analysis was crucial for informing our data preprocessing strategies and for anticipating potential challenges in model training, ensuring our approach accounts for the real-world variability of agricultural images.</a:t>
            </a:r>
            <a:endParaRPr lang="en-US" sz="1400" dirty="0"/>
          </a:p>
        </p:txBody>
      </p:sp>
      <p:sp>
        <p:nvSpPr>
          <p:cNvPr id="15" name="Shape 13"/>
          <p:cNvSpPr/>
          <p:nvPr/>
        </p:nvSpPr>
        <p:spPr>
          <a:xfrm>
            <a:off x="7404497" y="4764524"/>
            <a:ext cx="6473904" cy="2804041"/>
          </a:xfrm>
          <a:prstGeom prst="roundRect">
            <a:avLst>
              <a:gd name="adj" fmla="val 2675"/>
            </a:avLst>
          </a:prstGeom>
          <a:solidFill>
            <a:srgbClr val="0A0A0A">
              <a:alpha val="95000"/>
            </a:srgbClr>
          </a:solidFill>
          <a:ln w="22860">
            <a:solidFill>
              <a:srgbClr val="8D2424"/>
            </a:solidFill>
            <a:prstDash val="solid"/>
          </a:ln>
        </p:spPr>
      </p:sp>
      <p:sp>
        <p:nvSpPr>
          <p:cNvPr id="16" name="Shape 14"/>
          <p:cNvSpPr/>
          <p:nvPr/>
        </p:nvSpPr>
        <p:spPr>
          <a:xfrm>
            <a:off x="7404497" y="4764524"/>
            <a:ext cx="91440" cy="2804041"/>
          </a:xfrm>
          <a:prstGeom prst="roundRect">
            <a:avLst>
              <a:gd name="adj" fmla="val 82040"/>
            </a:avLst>
          </a:prstGeom>
          <a:solidFill>
            <a:srgbClr val="C91313"/>
          </a:solidFill>
          <a:ln/>
        </p:spPr>
      </p:sp>
      <p:sp>
        <p:nvSpPr>
          <p:cNvPr id="17" name="Text 15"/>
          <p:cNvSpPr/>
          <p:nvPr/>
        </p:nvSpPr>
        <p:spPr>
          <a:xfrm>
            <a:off x="7697391" y="4965978"/>
            <a:ext cx="4616053" cy="293727"/>
          </a:xfrm>
          <a:prstGeom prst="rect">
            <a:avLst/>
          </a:prstGeom>
          <a:noFill/>
          <a:ln/>
        </p:spPr>
        <p:txBody>
          <a:bodyPr wrap="none" lIns="0" tIns="0" rIns="0" bIns="0" rtlCol="0" anchor="t"/>
          <a:lstStyle/>
          <a:p>
            <a:pPr algn="l" indent="0" marL="0">
              <a:lnSpc>
                <a:spcPts val="2300"/>
              </a:lnSpc>
              <a:buNone/>
            </a:pPr>
            <a:r>
              <a:rPr lang="en-US" sz="1850" dirty="0">
                <a:solidFill>
                  <a:srgbClr val="FFE5E5"/>
                </a:solidFill>
                <a:latin typeface="Dela Gothic One" pitchFamily="34" charset="0"/>
                <a:ea typeface="Dela Gothic One" pitchFamily="34" charset="-122"/>
                <a:cs typeface="Dela Gothic One" pitchFamily="34" charset="-120"/>
              </a:rPr>
              <a:t>Project Timeline Across 4 Weeks</a:t>
            </a:r>
            <a:endParaRPr lang="en-US" sz="1850" dirty="0"/>
          </a:p>
        </p:txBody>
      </p:sp>
      <p:sp>
        <p:nvSpPr>
          <p:cNvPr id="18" name="Text 16"/>
          <p:cNvSpPr/>
          <p:nvPr/>
        </p:nvSpPr>
        <p:spPr>
          <a:xfrm>
            <a:off x="7697391" y="5366861"/>
            <a:ext cx="5979557" cy="2000250"/>
          </a:xfrm>
          <a:prstGeom prst="rect">
            <a:avLst/>
          </a:prstGeom>
          <a:noFill/>
          <a:ln/>
        </p:spPr>
        <p:txBody>
          <a:bodyPr wrap="square" lIns="0" tIns="0" rIns="0" bIns="0" rtlCol="0" anchor="t"/>
          <a:lstStyle/>
          <a:p>
            <a:pPr algn="l" indent="0" marL="0">
              <a:lnSpc>
                <a:spcPts val="2250"/>
              </a:lnSpc>
              <a:buNone/>
            </a:pPr>
            <a:r>
              <a:rPr lang="en-US" sz="1400" dirty="0">
                <a:solidFill>
                  <a:srgbClr val="FFE5E5"/>
                </a:solidFill>
                <a:latin typeface="DM Sans" pitchFamily="34" charset="0"/>
                <a:ea typeface="DM Sans" pitchFamily="34" charset="-122"/>
                <a:cs typeface="DM Sans" pitchFamily="34" charset="-120"/>
              </a:rPr>
              <a:t>A comprehensive 4-week project timeline was meticulously planned, allocating specific tasks and milestones for each week. Week 1 focused on problem framing and data acquisition; Week 2 on preprocessing and baseline model development; Week 3 on advanced model techniques and optimization; and Week 4 on final evaluation, reporting, and potential deployment considerations. This structured approach ensures systematic progress and efficient resource utilization.</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64845" y="542925"/>
            <a:ext cx="6678811" cy="284202"/>
          </a:xfrm>
          <a:prstGeom prst="rect">
            <a:avLst/>
          </a:prstGeom>
          <a:noFill/>
          <a:ln/>
        </p:spPr>
        <p:txBody>
          <a:bodyPr wrap="none" lIns="0" tIns="0" rIns="0" bIns="0" rtlCol="0" anchor="t"/>
          <a:lstStyle/>
          <a:p>
            <a:pPr algn="l" indent="0" marL="0">
              <a:lnSpc>
                <a:spcPts val="2200"/>
              </a:lnSpc>
              <a:buNone/>
            </a:pPr>
            <a:r>
              <a:rPr lang="en-US" sz="1750" dirty="0">
                <a:solidFill>
                  <a:srgbClr val="FAEBEB"/>
                </a:solidFill>
                <a:latin typeface="Dela Gothic One" pitchFamily="34" charset="0"/>
                <a:ea typeface="Dela Gothic One" pitchFamily="34" charset="-122"/>
                <a:cs typeface="Dela Gothic One" pitchFamily="34" charset="-120"/>
              </a:rPr>
              <a:t>Data Preprocessing: Preparing for Model Training</a:t>
            </a:r>
            <a:endParaRPr lang="en-US" sz="1750" dirty="0"/>
          </a:p>
        </p:txBody>
      </p:sp>
      <p:sp>
        <p:nvSpPr>
          <p:cNvPr id="3" name="Text 1"/>
          <p:cNvSpPr/>
          <p:nvPr/>
        </p:nvSpPr>
        <p:spPr>
          <a:xfrm>
            <a:off x="664845" y="1043107"/>
            <a:ext cx="13300710" cy="345519"/>
          </a:xfrm>
          <a:prstGeom prst="rect">
            <a:avLst/>
          </a:prstGeom>
          <a:noFill/>
          <a:ln/>
        </p:spPr>
        <p:txBody>
          <a:bodyPr wrap="square" lIns="0" tIns="0" rIns="0" bIns="0" rtlCol="0" anchor="t"/>
          <a:lstStyle/>
          <a:p>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Effective data preprocessing is paramount for the success of any deep learning model, especially in image classification tasks. Our steps ensure that the data is clean, uniform, and augmented to enhance the model's generalization capabilities and prevent overfitting to specific image characteristics. These systematic transformations convert raw images into an optimal format for neural network consumption.</a:t>
            </a:r>
            <a:endParaRPr lang="en-US" sz="850" dirty="0"/>
          </a:p>
        </p:txBody>
      </p:sp>
      <p:sp>
        <p:nvSpPr>
          <p:cNvPr id="4" name="Shape 2"/>
          <p:cNvSpPr/>
          <p:nvPr/>
        </p:nvSpPr>
        <p:spPr>
          <a:xfrm>
            <a:off x="664845" y="1793558"/>
            <a:ext cx="7196733" cy="1197173"/>
          </a:xfrm>
          <a:prstGeom prst="roundRect">
            <a:avLst>
              <a:gd name="adj" fmla="val 6110"/>
            </a:avLst>
          </a:prstGeom>
          <a:solidFill>
            <a:srgbClr val="0A0A0A">
              <a:alpha val="95000"/>
            </a:srgbClr>
          </a:solidFill>
          <a:ln/>
        </p:spPr>
      </p:sp>
      <p:sp>
        <p:nvSpPr>
          <p:cNvPr id="5" name="Shape 3"/>
          <p:cNvSpPr/>
          <p:nvPr/>
        </p:nvSpPr>
        <p:spPr>
          <a:xfrm>
            <a:off x="664845" y="1778318"/>
            <a:ext cx="7196733" cy="60960"/>
          </a:xfrm>
          <a:prstGeom prst="roundRect">
            <a:avLst>
              <a:gd name="adj" fmla="val 74442"/>
            </a:avLst>
          </a:prstGeom>
          <a:solidFill>
            <a:srgbClr val="C91313"/>
          </a:solidFill>
          <a:ln/>
        </p:spPr>
      </p:sp>
      <p:sp>
        <p:nvSpPr>
          <p:cNvPr id="6" name="Shape 4"/>
          <p:cNvSpPr/>
          <p:nvPr/>
        </p:nvSpPr>
        <p:spPr>
          <a:xfrm>
            <a:off x="4101108" y="1631513"/>
            <a:ext cx="324088" cy="324088"/>
          </a:xfrm>
          <a:prstGeom prst="roundRect">
            <a:avLst>
              <a:gd name="adj" fmla="val 282146"/>
            </a:avLst>
          </a:prstGeom>
          <a:solidFill>
            <a:srgbClr val="C91313"/>
          </a:solidFill>
          <a:ln/>
        </p:spPr>
      </p:sp>
      <p:sp>
        <p:nvSpPr>
          <p:cNvPr id="7" name="Text 5"/>
          <p:cNvSpPr/>
          <p:nvPr/>
        </p:nvSpPr>
        <p:spPr>
          <a:xfrm>
            <a:off x="4198382" y="1712476"/>
            <a:ext cx="129540" cy="162044"/>
          </a:xfrm>
          <a:prstGeom prst="rect">
            <a:avLst/>
          </a:prstGeom>
          <a:noFill/>
          <a:ln/>
        </p:spPr>
        <p:txBody>
          <a:bodyPr wrap="none" lIns="0" tIns="0" rIns="0" bIns="0" rtlCol="0" anchor="t"/>
          <a:lstStyle/>
          <a:p>
            <a:pPr algn="l" indent="0" marL="0">
              <a:lnSpc>
                <a:spcPts val="1600"/>
              </a:lnSpc>
              <a:buNone/>
            </a:pPr>
            <a:r>
              <a:rPr lang="en-US" sz="1000" dirty="0">
                <a:solidFill>
                  <a:srgbClr val="FFFFFF"/>
                </a:solidFill>
                <a:latin typeface="Dela Gothic One" pitchFamily="34" charset="0"/>
                <a:ea typeface="Dela Gothic One" pitchFamily="34" charset="-122"/>
                <a:cs typeface="Dela Gothic One" pitchFamily="34" charset="-120"/>
              </a:rPr>
              <a:t>1</a:t>
            </a:r>
            <a:endParaRPr lang="en-US" sz="1000" dirty="0"/>
          </a:p>
        </p:txBody>
      </p:sp>
      <p:sp>
        <p:nvSpPr>
          <p:cNvPr id="8" name="Text 6"/>
          <p:cNvSpPr/>
          <p:nvPr/>
        </p:nvSpPr>
        <p:spPr>
          <a:xfrm>
            <a:off x="788075" y="2063591"/>
            <a:ext cx="2829758" cy="177641"/>
          </a:xfrm>
          <a:prstGeom prst="rect">
            <a:avLst/>
          </a:prstGeom>
          <a:noFill/>
          <a:ln/>
        </p:spPr>
        <p:txBody>
          <a:bodyPr wrap="none" lIns="0" tIns="0" rIns="0" bIns="0" rtlCol="0" anchor="t"/>
          <a:lstStyle/>
          <a:p>
            <a:pPr algn="l" indent="0" marL="0">
              <a:lnSpc>
                <a:spcPts val="1350"/>
              </a:lnSpc>
              <a:buNone/>
            </a:pPr>
            <a:r>
              <a:rPr lang="en-US" sz="1100" dirty="0">
                <a:solidFill>
                  <a:srgbClr val="FFE5E5"/>
                </a:solidFill>
                <a:latin typeface="Dela Gothic One" pitchFamily="34" charset="0"/>
                <a:ea typeface="Dela Gothic One" pitchFamily="34" charset="-122"/>
                <a:cs typeface="Dela Gothic One" pitchFamily="34" charset="-120"/>
              </a:rPr>
              <a:t>Image Resizing to 128x128 Pixels</a:t>
            </a:r>
            <a:endParaRPr lang="en-US" sz="1100" dirty="0"/>
          </a:p>
        </p:txBody>
      </p:sp>
      <p:sp>
        <p:nvSpPr>
          <p:cNvPr id="9" name="Text 7"/>
          <p:cNvSpPr/>
          <p:nvPr/>
        </p:nvSpPr>
        <p:spPr>
          <a:xfrm>
            <a:off x="788075" y="2349222"/>
            <a:ext cx="6950273" cy="518279"/>
          </a:xfrm>
          <a:prstGeom prst="rect">
            <a:avLst/>
          </a:prstGeom>
          <a:noFill/>
          <a:ln/>
        </p:spPr>
        <p:txBody>
          <a:bodyPr wrap="square" lIns="0" tIns="0" rIns="0" bIns="0" rtlCol="0" anchor="t"/>
          <a:lstStyle/>
          <a:p>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All images from the PlantVillage dataset were uniformly resized to </a:t>
            </a:r>
            <a:pPr algn="l" indent="0" marL="0">
              <a:lnSpc>
                <a:spcPts val="1350"/>
              </a:lnSpc>
              <a:buNone/>
            </a:pPr>
            <a:r>
              <a:rPr lang="en-US" sz="850" dirty="0">
                <a:solidFill>
                  <a:srgbClr val="C91313"/>
                </a:solidFill>
                <a:latin typeface="DM Sans" pitchFamily="34" charset="0"/>
                <a:ea typeface="DM Sans" pitchFamily="34" charset="-122"/>
                <a:cs typeface="DM Sans" pitchFamily="34" charset="-120"/>
              </a:rPr>
              <a:t>128x128 pixels</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This standardization reduces computational overhead during training, allowing for faster iterations and more efficient memory usage without significant loss of critical feature information at this resolution for leaf disease patterns. Resizing also ensures consistent input dimensions for the convolutional layers.</a:t>
            </a:r>
            <a:endParaRPr lang="en-US" sz="850" dirty="0"/>
          </a:p>
        </p:txBody>
      </p:sp>
      <p:sp>
        <p:nvSpPr>
          <p:cNvPr id="10" name="Shape 8"/>
          <p:cNvSpPr/>
          <p:nvPr/>
        </p:nvSpPr>
        <p:spPr>
          <a:xfrm>
            <a:off x="664845" y="3260765"/>
            <a:ext cx="7196733" cy="1197173"/>
          </a:xfrm>
          <a:prstGeom prst="roundRect">
            <a:avLst>
              <a:gd name="adj" fmla="val 6110"/>
            </a:avLst>
          </a:prstGeom>
          <a:solidFill>
            <a:srgbClr val="0A0A0A">
              <a:alpha val="95000"/>
            </a:srgbClr>
          </a:solidFill>
          <a:ln/>
        </p:spPr>
      </p:sp>
      <p:sp>
        <p:nvSpPr>
          <p:cNvPr id="11" name="Shape 9"/>
          <p:cNvSpPr/>
          <p:nvPr/>
        </p:nvSpPr>
        <p:spPr>
          <a:xfrm>
            <a:off x="664845" y="3245525"/>
            <a:ext cx="7196733" cy="60960"/>
          </a:xfrm>
          <a:prstGeom prst="roundRect">
            <a:avLst>
              <a:gd name="adj" fmla="val 74442"/>
            </a:avLst>
          </a:prstGeom>
          <a:solidFill>
            <a:srgbClr val="C91313"/>
          </a:solidFill>
          <a:ln/>
        </p:spPr>
      </p:sp>
      <p:sp>
        <p:nvSpPr>
          <p:cNvPr id="12" name="Shape 10"/>
          <p:cNvSpPr/>
          <p:nvPr/>
        </p:nvSpPr>
        <p:spPr>
          <a:xfrm>
            <a:off x="4101108" y="3098721"/>
            <a:ext cx="324088" cy="324088"/>
          </a:xfrm>
          <a:prstGeom prst="roundRect">
            <a:avLst>
              <a:gd name="adj" fmla="val 282146"/>
            </a:avLst>
          </a:prstGeom>
          <a:solidFill>
            <a:srgbClr val="C91313"/>
          </a:solidFill>
          <a:ln/>
        </p:spPr>
      </p:sp>
      <p:sp>
        <p:nvSpPr>
          <p:cNvPr id="13" name="Text 11"/>
          <p:cNvSpPr/>
          <p:nvPr/>
        </p:nvSpPr>
        <p:spPr>
          <a:xfrm>
            <a:off x="4198382" y="3179683"/>
            <a:ext cx="129540" cy="162044"/>
          </a:xfrm>
          <a:prstGeom prst="rect">
            <a:avLst/>
          </a:prstGeom>
          <a:noFill/>
          <a:ln/>
        </p:spPr>
        <p:txBody>
          <a:bodyPr wrap="none" lIns="0" tIns="0" rIns="0" bIns="0" rtlCol="0" anchor="t"/>
          <a:lstStyle/>
          <a:p>
            <a:pPr algn="l" indent="0" marL="0">
              <a:lnSpc>
                <a:spcPts val="1600"/>
              </a:lnSpc>
              <a:buNone/>
            </a:pPr>
            <a:r>
              <a:rPr lang="en-US" sz="1000" dirty="0">
                <a:solidFill>
                  <a:srgbClr val="FFFFFF"/>
                </a:solidFill>
                <a:latin typeface="Dela Gothic One" pitchFamily="34" charset="0"/>
                <a:ea typeface="Dela Gothic One" pitchFamily="34" charset="-122"/>
                <a:cs typeface="Dela Gothic One" pitchFamily="34" charset="-120"/>
              </a:rPr>
              <a:t>2</a:t>
            </a:r>
            <a:endParaRPr lang="en-US" sz="1000" dirty="0"/>
          </a:p>
        </p:txBody>
      </p:sp>
      <p:sp>
        <p:nvSpPr>
          <p:cNvPr id="14" name="Text 12"/>
          <p:cNvSpPr/>
          <p:nvPr/>
        </p:nvSpPr>
        <p:spPr>
          <a:xfrm>
            <a:off x="788075" y="3530798"/>
            <a:ext cx="2850237" cy="177641"/>
          </a:xfrm>
          <a:prstGeom prst="rect">
            <a:avLst/>
          </a:prstGeom>
          <a:noFill/>
          <a:ln/>
        </p:spPr>
        <p:txBody>
          <a:bodyPr wrap="none" lIns="0" tIns="0" rIns="0" bIns="0" rtlCol="0" anchor="t"/>
          <a:lstStyle/>
          <a:p>
            <a:pPr algn="l" indent="0" marL="0">
              <a:lnSpc>
                <a:spcPts val="1350"/>
              </a:lnSpc>
              <a:buNone/>
            </a:pPr>
            <a:r>
              <a:rPr lang="en-US" sz="1100" dirty="0">
                <a:solidFill>
                  <a:srgbClr val="FFE5E5"/>
                </a:solidFill>
                <a:latin typeface="Dela Gothic One" pitchFamily="34" charset="0"/>
                <a:ea typeface="Dela Gothic One" pitchFamily="34" charset="-122"/>
                <a:cs typeface="Dela Gothic One" pitchFamily="34" charset="-120"/>
              </a:rPr>
              <a:t>Normalization of Pixel Values (0-1)</a:t>
            </a:r>
            <a:endParaRPr lang="en-US" sz="1100" dirty="0"/>
          </a:p>
        </p:txBody>
      </p:sp>
      <p:sp>
        <p:nvSpPr>
          <p:cNvPr id="15" name="Text 13"/>
          <p:cNvSpPr/>
          <p:nvPr/>
        </p:nvSpPr>
        <p:spPr>
          <a:xfrm>
            <a:off x="788075" y="3816429"/>
            <a:ext cx="6950273" cy="518279"/>
          </a:xfrm>
          <a:prstGeom prst="rect">
            <a:avLst/>
          </a:prstGeom>
          <a:noFill/>
          <a:ln/>
        </p:spPr>
        <p:txBody>
          <a:bodyPr wrap="square" lIns="0" tIns="0" rIns="0" bIns="0" rtlCol="0" anchor="t"/>
          <a:lstStyle/>
          <a:p>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Pixel values, originally in the range of 0-255, were normalized to a floating-point scale of </a:t>
            </a:r>
            <a:pPr algn="l" indent="0" marL="0">
              <a:lnSpc>
                <a:spcPts val="1350"/>
              </a:lnSpc>
              <a:buNone/>
            </a:pPr>
            <a:r>
              <a:rPr lang="en-US" sz="850" dirty="0">
                <a:solidFill>
                  <a:srgbClr val="C91313"/>
                </a:solidFill>
                <a:latin typeface="DM Sans" pitchFamily="34" charset="0"/>
                <a:ea typeface="DM Sans" pitchFamily="34" charset="-122"/>
                <a:cs typeface="DM Sans" pitchFamily="34" charset="-120"/>
              </a:rPr>
              <a:t>0 to 1</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This normalization step is standard practice in neural network training as it helps stabilize the training process, preventing large input values from dominating the gradient calculations and allowing the model to converge more efficiently.</a:t>
            </a:r>
            <a:endParaRPr lang="en-US" sz="850" dirty="0"/>
          </a:p>
        </p:txBody>
      </p:sp>
      <p:sp>
        <p:nvSpPr>
          <p:cNvPr id="16" name="Shape 14"/>
          <p:cNvSpPr/>
          <p:nvPr/>
        </p:nvSpPr>
        <p:spPr>
          <a:xfrm>
            <a:off x="664845" y="4727972"/>
            <a:ext cx="7196733" cy="1197173"/>
          </a:xfrm>
          <a:prstGeom prst="roundRect">
            <a:avLst>
              <a:gd name="adj" fmla="val 6110"/>
            </a:avLst>
          </a:prstGeom>
          <a:solidFill>
            <a:srgbClr val="0A0A0A">
              <a:alpha val="95000"/>
            </a:srgbClr>
          </a:solidFill>
          <a:ln/>
        </p:spPr>
      </p:sp>
      <p:sp>
        <p:nvSpPr>
          <p:cNvPr id="17" name="Shape 15"/>
          <p:cNvSpPr/>
          <p:nvPr/>
        </p:nvSpPr>
        <p:spPr>
          <a:xfrm>
            <a:off x="664845" y="4712732"/>
            <a:ext cx="7196733" cy="60960"/>
          </a:xfrm>
          <a:prstGeom prst="roundRect">
            <a:avLst>
              <a:gd name="adj" fmla="val 74442"/>
            </a:avLst>
          </a:prstGeom>
          <a:solidFill>
            <a:srgbClr val="C91313"/>
          </a:solidFill>
          <a:ln/>
        </p:spPr>
      </p:sp>
      <p:sp>
        <p:nvSpPr>
          <p:cNvPr id="18" name="Shape 16"/>
          <p:cNvSpPr/>
          <p:nvPr/>
        </p:nvSpPr>
        <p:spPr>
          <a:xfrm>
            <a:off x="4101108" y="4565928"/>
            <a:ext cx="324088" cy="324088"/>
          </a:xfrm>
          <a:prstGeom prst="roundRect">
            <a:avLst>
              <a:gd name="adj" fmla="val 282146"/>
            </a:avLst>
          </a:prstGeom>
          <a:solidFill>
            <a:srgbClr val="C91313"/>
          </a:solidFill>
          <a:ln/>
        </p:spPr>
      </p:sp>
      <p:sp>
        <p:nvSpPr>
          <p:cNvPr id="19" name="Text 17"/>
          <p:cNvSpPr/>
          <p:nvPr/>
        </p:nvSpPr>
        <p:spPr>
          <a:xfrm>
            <a:off x="4198382" y="4646890"/>
            <a:ext cx="129540" cy="162044"/>
          </a:xfrm>
          <a:prstGeom prst="rect">
            <a:avLst/>
          </a:prstGeom>
          <a:noFill/>
          <a:ln/>
        </p:spPr>
        <p:txBody>
          <a:bodyPr wrap="none" lIns="0" tIns="0" rIns="0" bIns="0" rtlCol="0" anchor="t"/>
          <a:lstStyle/>
          <a:p>
            <a:pPr algn="l" indent="0" marL="0">
              <a:lnSpc>
                <a:spcPts val="1600"/>
              </a:lnSpc>
              <a:buNone/>
            </a:pPr>
            <a:r>
              <a:rPr lang="en-US" sz="1000" dirty="0">
                <a:solidFill>
                  <a:srgbClr val="FFFFFF"/>
                </a:solidFill>
                <a:latin typeface="Dela Gothic One" pitchFamily="34" charset="0"/>
                <a:ea typeface="Dela Gothic One" pitchFamily="34" charset="-122"/>
                <a:cs typeface="Dela Gothic One" pitchFamily="34" charset="-120"/>
              </a:rPr>
              <a:t>3</a:t>
            </a:r>
            <a:endParaRPr lang="en-US" sz="1000" dirty="0"/>
          </a:p>
        </p:txBody>
      </p:sp>
      <p:sp>
        <p:nvSpPr>
          <p:cNvPr id="20" name="Text 18"/>
          <p:cNvSpPr/>
          <p:nvPr/>
        </p:nvSpPr>
        <p:spPr>
          <a:xfrm>
            <a:off x="788075" y="4998006"/>
            <a:ext cx="2302550" cy="177641"/>
          </a:xfrm>
          <a:prstGeom prst="rect">
            <a:avLst/>
          </a:prstGeom>
          <a:noFill/>
          <a:ln/>
        </p:spPr>
        <p:txBody>
          <a:bodyPr wrap="none" lIns="0" tIns="0" rIns="0" bIns="0" rtlCol="0" anchor="t"/>
          <a:lstStyle/>
          <a:p>
            <a:pPr algn="l" indent="0" marL="0">
              <a:lnSpc>
                <a:spcPts val="1350"/>
              </a:lnSpc>
              <a:buNone/>
            </a:pPr>
            <a:r>
              <a:rPr lang="en-US" sz="1100" dirty="0">
                <a:solidFill>
                  <a:srgbClr val="FFE5E5"/>
                </a:solidFill>
                <a:latin typeface="Dela Gothic One" pitchFamily="34" charset="0"/>
                <a:ea typeface="Dela Gothic One" pitchFamily="34" charset="-122"/>
                <a:cs typeface="Dela Gothic One" pitchFamily="34" charset="-120"/>
              </a:rPr>
              <a:t>Train-Test Split (80%-20%)</a:t>
            </a:r>
            <a:endParaRPr lang="en-US" sz="1100" dirty="0"/>
          </a:p>
        </p:txBody>
      </p:sp>
      <p:sp>
        <p:nvSpPr>
          <p:cNvPr id="21" name="Text 19"/>
          <p:cNvSpPr/>
          <p:nvPr/>
        </p:nvSpPr>
        <p:spPr>
          <a:xfrm>
            <a:off x="788075" y="5283637"/>
            <a:ext cx="6950273" cy="518279"/>
          </a:xfrm>
          <a:prstGeom prst="rect">
            <a:avLst/>
          </a:prstGeom>
          <a:noFill/>
          <a:ln/>
        </p:spPr>
        <p:txBody>
          <a:bodyPr wrap="square" lIns="0" tIns="0" rIns="0" bIns="0" rtlCol="0" anchor="t"/>
          <a:lstStyle/>
          <a:p>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The preprocessed dataset was divided into an </a:t>
            </a:r>
            <a:pPr algn="l" indent="0" marL="0">
              <a:lnSpc>
                <a:spcPts val="1350"/>
              </a:lnSpc>
              <a:buNone/>
            </a:pPr>
            <a:r>
              <a:rPr lang="en-US" sz="850" dirty="0">
                <a:solidFill>
                  <a:srgbClr val="C91313"/>
                </a:solidFill>
                <a:latin typeface="DM Sans" pitchFamily="34" charset="0"/>
                <a:ea typeface="DM Sans" pitchFamily="34" charset="-122"/>
                <a:cs typeface="DM Sans" pitchFamily="34" charset="-120"/>
              </a:rPr>
              <a:t>80% training set</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and a </a:t>
            </a:r>
            <a:pPr algn="l" indent="0" marL="0">
              <a:lnSpc>
                <a:spcPts val="1350"/>
              </a:lnSpc>
              <a:buNone/>
            </a:pPr>
            <a:r>
              <a:rPr lang="en-US" sz="850" dirty="0">
                <a:solidFill>
                  <a:srgbClr val="C91313"/>
                </a:solidFill>
                <a:latin typeface="DM Sans" pitchFamily="34" charset="0"/>
                <a:ea typeface="DM Sans" pitchFamily="34" charset="-122"/>
                <a:cs typeface="DM Sans" pitchFamily="34" charset="-120"/>
              </a:rPr>
              <a:t>20% testing set</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This stratification ensures that the model is evaluated on unseen data, providing an unbiased estimate of its performance and generalization ability. The split was performed randomly but with consideration for class distribution to maintain balance.</a:t>
            </a:r>
            <a:endParaRPr lang="en-US" sz="850" dirty="0"/>
          </a:p>
        </p:txBody>
      </p:sp>
      <p:sp>
        <p:nvSpPr>
          <p:cNvPr id="22" name="Shape 20"/>
          <p:cNvSpPr/>
          <p:nvPr/>
        </p:nvSpPr>
        <p:spPr>
          <a:xfrm>
            <a:off x="664845" y="6195179"/>
            <a:ext cx="7196733" cy="1369933"/>
          </a:xfrm>
          <a:prstGeom prst="roundRect">
            <a:avLst>
              <a:gd name="adj" fmla="val 5340"/>
            </a:avLst>
          </a:prstGeom>
          <a:solidFill>
            <a:srgbClr val="0A0A0A">
              <a:alpha val="95000"/>
            </a:srgbClr>
          </a:solidFill>
          <a:ln/>
        </p:spPr>
      </p:sp>
      <p:sp>
        <p:nvSpPr>
          <p:cNvPr id="23" name="Shape 21"/>
          <p:cNvSpPr/>
          <p:nvPr/>
        </p:nvSpPr>
        <p:spPr>
          <a:xfrm>
            <a:off x="664845" y="6179939"/>
            <a:ext cx="7196733" cy="60960"/>
          </a:xfrm>
          <a:prstGeom prst="roundRect">
            <a:avLst>
              <a:gd name="adj" fmla="val 74442"/>
            </a:avLst>
          </a:prstGeom>
          <a:solidFill>
            <a:srgbClr val="C91313"/>
          </a:solidFill>
          <a:ln/>
        </p:spPr>
      </p:sp>
      <p:sp>
        <p:nvSpPr>
          <p:cNvPr id="24" name="Shape 22"/>
          <p:cNvSpPr/>
          <p:nvPr/>
        </p:nvSpPr>
        <p:spPr>
          <a:xfrm>
            <a:off x="4101108" y="6033135"/>
            <a:ext cx="324088" cy="324088"/>
          </a:xfrm>
          <a:prstGeom prst="roundRect">
            <a:avLst>
              <a:gd name="adj" fmla="val 282146"/>
            </a:avLst>
          </a:prstGeom>
          <a:solidFill>
            <a:srgbClr val="C91313"/>
          </a:solidFill>
          <a:ln/>
        </p:spPr>
      </p:sp>
      <p:sp>
        <p:nvSpPr>
          <p:cNvPr id="25" name="Text 23"/>
          <p:cNvSpPr/>
          <p:nvPr/>
        </p:nvSpPr>
        <p:spPr>
          <a:xfrm>
            <a:off x="4198382" y="6114098"/>
            <a:ext cx="129540" cy="162044"/>
          </a:xfrm>
          <a:prstGeom prst="rect">
            <a:avLst/>
          </a:prstGeom>
          <a:noFill/>
          <a:ln/>
        </p:spPr>
        <p:txBody>
          <a:bodyPr wrap="none" lIns="0" tIns="0" rIns="0" bIns="0" rtlCol="0" anchor="t"/>
          <a:lstStyle/>
          <a:p>
            <a:pPr algn="l" indent="0" marL="0">
              <a:lnSpc>
                <a:spcPts val="1600"/>
              </a:lnSpc>
              <a:buNone/>
            </a:pPr>
            <a:r>
              <a:rPr lang="en-US" sz="1000" dirty="0">
                <a:solidFill>
                  <a:srgbClr val="FFFFFF"/>
                </a:solidFill>
                <a:latin typeface="Dela Gothic One" pitchFamily="34" charset="0"/>
                <a:ea typeface="Dela Gothic One" pitchFamily="34" charset="-122"/>
                <a:cs typeface="Dela Gothic One" pitchFamily="34" charset="-120"/>
              </a:rPr>
              <a:t>4</a:t>
            </a:r>
            <a:endParaRPr lang="en-US" sz="1000" dirty="0"/>
          </a:p>
        </p:txBody>
      </p:sp>
      <p:sp>
        <p:nvSpPr>
          <p:cNvPr id="26" name="Text 24"/>
          <p:cNvSpPr/>
          <p:nvPr/>
        </p:nvSpPr>
        <p:spPr>
          <a:xfrm>
            <a:off x="788075" y="6465213"/>
            <a:ext cx="1638300" cy="177641"/>
          </a:xfrm>
          <a:prstGeom prst="rect">
            <a:avLst/>
          </a:prstGeom>
          <a:noFill/>
          <a:ln/>
        </p:spPr>
        <p:txBody>
          <a:bodyPr wrap="none" lIns="0" tIns="0" rIns="0" bIns="0" rtlCol="0" anchor="t"/>
          <a:lstStyle/>
          <a:p>
            <a:pPr algn="l" indent="0" marL="0">
              <a:lnSpc>
                <a:spcPts val="1350"/>
              </a:lnSpc>
              <a:buNone/>
            </a:pPr>
            <a:r>
              <a:rPr lang="en-US" sz="1100" dirty="0">
                <a:solidFill>
                  <a:srgbClr val="FFE5E5"/>
                </a:solidFill>
                <a:latin typeface="Dela Gothic One" pitchFamily="34" charset="0"/>
                <a:ea typeface="Dela Gothic One" pitchFamily="34" charset="-122"/>
                <a:cs typeface="Dela Gothic One" pitchFamily="34" charset="-120"/>
              </a:rPr>
              <a:t>Data Augmentation</a:t>
            </a:r>
            <a:endParaRPr lang="en-US" sz="1100" dirty="0"/>
          </a:p>
        </p:txBody>
      </p:sp>
      <p:sp>
        <p:nvSpPr>
          <p:cNvPr id="27" name="Text 25"/>
          <p:cNvSpPr/>
          <p:nvPr/>
        </p:nvSpPr>
        <p:spPr>
          <a:xfrm>
            <a:off x="788075" y="6750844"/>
            <a:ext cx="6950273" cy="691039"/>
          </a:xfrm>
          <a:prstGeom prst="rect">
            <a:avLst/>
          </a:prstGeom>
          <a:noFill/>
          <a:ln/>
        </p:spPr>
        <p:txBody>
          <a:bodyPr wrap="square" lIns="0" tIns="0" rIns="0" bIns="0" rtlCol="0" anchor="t"/>
          <a:lstStyle/>
          <a:p>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To address potential overfitting and enhance the model's robustness to variations in real-world image capture, extensive data augmentation techniques were applied to the training set. This included random </a:t>
            </a:r>
            <a:pPr algn="l" indent="0" marL="0">
              <a:lnSpc>
                <a:spcPts val="1350"/>
              </a:lnSpc>
              <a:buNone/>
            </a:pPr>
            <a:r>
              <a:rPr lang="en-US" sz="850" dirty="0">
                <a:solidFill>
                  <a:srgbClr val="C91313"/>
                </a:solidFill>
                <a:latin typeface="DM Sans" pitchFamily="34" charset="0"/>
                <a:ea typeface="DM Sans" pitchFamily="34" charset="-122"/>
                <a:cs typeface="DM Sans" pitchFamily="34" charset="-120"/>
              </a:rPr>
              <a:t>rotations</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(up to 20 degrees), </a:t>
            </a:r>
            <a:pPr algn="l" indent="0" marL="0">
              <a:lnSpc>
                <a:spcPts val="1350"/>
              </a:lnSpc>
              <a:buNone/>
            </a:pPr>
            <a:r>
              <a:rPr lang="en-US" sz="850" dirty="0">
                <a:solidFill>
                  <a:srgbClr val="C91313"/>
                </a:solidFill>
                <a:latin typeface="DM Sans" pitchFamily="34" charset="0"/>
                <a:ea typeface="DM Sans" pitchFamily="34" charset="-122"/>
                <a:cs typeface="DM Sans" pitchFamily="34" charset="-120"/>
              </a:rPr>
              <a:t>zooming</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(up to 20%), and </a:t>
            </a:r>
            <a:pPr algn="l" indent="0" marL="0">
              <a:lnSpc>
                <a:spcPts val="1350"/>
              </a:lnSpc>
              <a:buNone/>
            </a:pPr>
            <a:r>
              <a:rPr lang="en-US" sz="850" dirty="0">
                <a:solidFill>
                  <a:srgbClr val="C91313"/>
                </a:solidFill>
                <a:latin typeface="DM Sans" pitchFamily="34" charset="0"/>
                <a:ea typeface="DM Sans" pitchFamily="34" charset="-122"/>
                <a:cs typeface="DM Sans" pitchFamily="34" charset="-120"/>
              </a:rPr>
              <a:t>horizontal flips</a:t>
            </a:r>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 These transformations artificially expand the training dataset, making the model more resilient to minor positional and orientation changes in new images.</a:t>
            </a:r>
            <a:endParaRPr lang="en-US" sz="850" dirty="0"/>
          </a:p>
        </p:txBody>
      </p:sp>
      <p:pic>
        <p:nvPicPr>
          <p:cNvPr id="28" name="Image 0" descr="preencoded.png">    </p:cNvPr>
          <p:cNvPicPr>
            <a:picLocks noChangeAspect="1"/>
          </p:cNvPicPr>
          <p:nvPr/>
        </p:nvPicPr>
        <p:blipFill>
          <a:blip r:embed="rId1"/>
          <a:stretch>
            <a:fillRect/>
          </a:stretch>
        </p:blipFill>
        <p:spPr>
          <a:xfrm>
            <a:off x="8132802" y="1631513"/>
            <a:ext cx="3796070" cy="3796070"/>
          </a:xfrm>
          <a:prstGeom prst="rect">
            <a:avLst/>
          </a:prstGeom>
        </p:spPr>
      </p:pic>
      <p:sp>
        <p:nvSpPr>
          <p:cNvPr id="29" name="Text 26"/>
          <p:cNvSpPr/>
          <p:nvPr/>
        </p:nvSpPr>
        <p:spPr>
          <a:xfrm>
            <a:off x="8132802" y="5549027"/>
            <a:ext cx="5840254" cy="691039"/>
          </a:xfrm>
          <a:prstGeom prst="rect">
            <a:avLst/>
          </a:prstGeom>
          <a:noFill/>
          <a:ln/>
        </p:spPr>
        <p:txBody>
          <a:bodyPr wrap="square" lIns="0" tIns="0" rIns="0" bIns="0" rtlCol="0" anchor="t"/>
          <a:lstStyle/>
          <a:p>
            <a:pPr algn="l" indent="0" marL="0">
              <a:lnSpc>
                <a:spcPts val="1350"/>
              </a:lnSpc>
              <a:buNone/>
            </a:pPr>
            <a:r>
              <a:rPr lang="en-US" sz="850" dirty="0">
                <a:solidFill>
                  <a:srgbClr val="FFE5E5"/>
                </a:solidFill>
                <a:latin typeface="DM Sans" pitchFamily="34" charset="0"/>
                <a:ea typeface="DM Sans" pitchFamily="34" charset="-122"/>
                <a:cs typeface="DM Sans" pitchFamily="34" charset="-120"/>
              </a:rPr>
              <a:t>Data augmentation is a critical strategy to improve the generalization of deep learning models, especially when working with finite datasets. By introducing slight variations to existing images, we simulate a broader range of real-world scenarios, making the model more robust to different perspectives, lighting conditions, and orientations of diseased leaves in the field.</a:t>
            </a:r>
            <a:endParaRPr lang="en-US" sz="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004054"/>
            <a:ext cx="9144833" cy="324207"/>
          </a:xfrm>
          <a:prstGeom prst="rect">
            <a:avLst/>
          </a:prstGeom>
          <a:noFill/>
          <a:ln/>
        </p:spPr>
        <p:txBody>
          <a:bodyPr wrap="none" lIns="0" tIns="0" rIns="0" bIns="0" rtlCol="0" anchor="t"/>
          <a:lstStyle/>
          <a:p>
            <a:pPr algn="l" indent="0" marL="0">
              <a:lnSpc>
                <a:spcPts val="2550"/>
              </a:lnSpc>
              <a:buNone/>
            </a:pPr>
            <a:r>
              <a:rPr lang="en-US" sz="2000" dirty="0">
                <a:solidFill>
                  <a:srgbClr val="FAEBEB"/>
                </a:solidFill>
                <a:latin typeface="Dela Gothic One" pitchFamily="34" charset="0"/>
                <a:ea typeface="Dela Gothic One" pitchFamily="34" charset="-122"/>
                <a:cs typeface="Dela Gothic One" pitchFamily="34" charset="-120"/>
              </a:rPr>
              <a:t>Baseline CNN Model Architecture: A Foundational Approach</a:t>
            </a:r>
            <a:endParaRPr lang="en-US" sz="2000" dirty="0"/>
          </a:p>
        </p:txBody>
      </p:sp>
      <p:sp>
        <p:nvSpPr>
          <p:cNvPr id="3" name="Text 1"/>
          <p:cNvSpPr/>
          <p:nvPr/>
        </p:nvSpPr>
        <p:spPr>
          <a:xfrm>
            <a:off x="758309" y="1574602"/>
            <a:ext cx="13113782" cy="394335"/>
          </a:xfrm>
          <a:prstGeom prst="rect">
            <a:avLst/>
          </a:prstGeom>
          <a:noFill/>
          <a:ln/>
        </p:spPr>
        <p:txBody>
          <a:bodyPr wrap="square" lIns="0" tIns="0" rIns="0" bIns="0" rtlCol="0" anchor="t"/>
          <a:lstStyle/>
          <a:p>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Our initial approach involves a straightforward yet effective Convolutional Neural Network (CNN) architecture designed to establish a performance baseline for the crop disease detection task. This model comprises a series of convolutional layers followed by pooling operations to extract hierarchical features, culminating in dense layers for classification. This provides a solid foundation before exploring more complex or pre-trained models.</a:t>
            </a:r>
            <a:endParaRPr lang="en-US" sz="950" dirty="0"/>
          </a:p>
        </p:txBody>
      </p:sp>
      <p:pic>
        <p:nvPicPr>
          <p:cNvPr id="4" name="Image 0" descr="preencoded.png">    </p:cNvPr>
          <p:cNvPicPr>
            <a:picLocks noChangeAspect="1"/>
          </p:cNvPicPr>
          <p:nvPr/>
        </p:nvPicPr>
        <p:blipFill>
          <a:blip r:embed="rId1"/>
          <a:stretch>
            <a:fillRect/>
          </a:stretch>
        </p:blipFill>
        <p:spPr>
          <a:xfrm>
            <a:off x="758309" y="2107525"/>
            <a:ext cx="616029" cy="917019"/>
          </a:xfrm>
          <a:prstGeom prst="rect">
            <a:avLst/>
          </a:prstGeom>
        </p:spPr>
      </p:pic>
      <p:sp>
        <p:nvSpPr>
          <p:cNvPr id="5" name="Text 2"/>
          <p:cNvSpPr/>
          <p:nvPr/>
        </p:nvSpPr>
        <p:spPr>
          <a:xfrm>
            <a:off x="1497449" y="2230636"/>
            <a:ext cx="2193012" cy="202644"/>
          </a:xfrm>
          <a:prstGeom prst="rect">
            <a:avLst/>
          </a:prstGeom>
          <a:noFill/>
          <a:ln/>
        </p:spPr>
        <p:txBody>
          <a:bodyPr wrap="none" lIns="0" tIns="0" rIns="0" bIns="0" rtlCol="0" anchor="t"/>
          <a:lstStyle/>
          <a:p>
            <a:pPr algn="l" indent="0" marL="0">
              <a:lnSpc>
                <a:spcPts val="1550"/>
              </a:lnSpc>
              <a:buNone/>
            </a:pPr>
            <a:r>
              <a:rPr lang="en-US" sz="1250" dirty="0">
                <a:solidFill>
                  <a:srgbClr val="FFE5E5"/>
                </a:solidFill>
                <a:latin typeface="Dela Gothic One" pitchFamily="34" charset="0"/>
                <a:ea typeface="Dela Gothic One" pitchFamily="34" charset="-122"/>
                <a:cs typeface="Dela Gothic One" pitchFamily="34" charset="-120"/>
              </a:rPr>
              <a:t>3 Convolutional Layers</a:t>
            </a:r>
            <a:endParaRPr lang="en-US" sz="1250" dirty="0"/>
          </a:p>
        </p:txBody>
      </p:sp>
      <p:sp>
        <p:nvSpPr>
          <p:cNvPr id="6" name="Text 3"/>
          <p:cNvSpPr/>
          <p:nvPr/>
        </p:nvSpPr>
        <p:spPr>
          <a:xfrm>
            <a:off x="1497449" y="2507099"/>
            <a:ext cx="12374642" cy="394335"/>
          </a:xfrm>
          <a:prstGeom prst="rect">
            <a:avLst/>
          </a:prstGeom>
          <a:noFill/>
          <a:ln/>
        </p:spPr>
        <p:txBody>
          <a:bodyPr wrap="square" lIns="0" tIns="0" rIns="0" bIns="0" rtlCol="0" anchor="t"/>
          <a:lstStyle/>
          <a:p>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The model begins with three sequential convolutional layers, progressively extracting features from the input images. Each layer uses 3x3 filters and ReLU activation functions, designed to learn increasingly complex patterns like edges, textures, and ultimately, specific disease lesion shapes. The early layers capture generic features, while deeper layers identify more abstract and localized patterns.</a:t>
            </a:r>
            <a:endParaRPr lang="en-US" sz="950" dirty="0"/>
          </a:p>
        </p:txBody>
      </p:sp>
      <p:pic>
        <p:nvPicPr>
          <p:cNvPr id="7" name="Image 1" descr="preencoded.png">    </p:cNvPr>
          <p:cNvPicPr>
            <a:picLocks noChangeAspect="1"/>
          </p:cNvPicPr>
          <p:nvPr/>
        </p:nvPicPr>
        <p:blipFill>
          <a:blip r:embed="rId2"/>
          <a:stretch>
            <a:fillRect/>
          </a:stretch>
        </p:blipFill>
        <p:spPr>
          <a:xfrm>
            <a:off x="758309" y="3024545"/>
            <a:ext cx="616029" cy="917019"/>
          </a:xfrm>
          <a:prstGeom prst="rect">
            <a:avLst/>
          </a:prstGeom>
        </p:spPr>
      </p:pic>
      <p:sp>
        <p:nvSpPr>
          <p:cNvPr id="8" name="Text 4"/>
          <p:cNvSpPr/>
          <p:nvPr/>
        </p:nvSpPr>
        <p:spPr>
          <a:xfrm>
            <a:off x="1497449" y="3147655"/>
            <a:ext cx="2113598" cy="202644"/>
          </a:xfrm>
          <a:prstGeom prst="rect">
            <a:avLst/>
          </a:prstGeom>
          <a:noFill/>
          <a:ln/>
        </p:spPr>
        <p:txBody>
          <a:bodyPr wrap="none" lIns="0" tIns="0" rIns="0" bIns="0" rtlCol="0" anchor="t"/>
          <a:lstStyle/>
          <a:p>
            <a:pPr algn="l" indent="0" marL="0">
              <a:lnSpc>
                <a:spcPts val="1550"/>
              </a:lnSpc>
              <a:buNone/>
            </a:pPr>
            <a:r>
              <a:rPr lang="en-US" sz="1250" dirty="0">
                <a:solidFill>
                  <a:srgbClr val="FFE5E5"/>
                </a:solidFill>
                <a:latin typeface="Dela Gothic One" pitchFamily="34" charset="0"/>
                <a:ea typeface="Dela Gothic One" pitchFamily="34" charset="-122"/>
                <a:cs typeface="Dela Gothic One" pitchFamily="34" charset="-120"/>
              </a:rPr>
              <a:t>MaxPooling2D Layers</a:t>
            </a:r>
            <a:endParaRPr lang="en-US" sz="1250" dirty="0"/>
          </a:p>
        </p:txBody>
      </p:sp>
      <p:sp>
        <p:nvSpPr>
          <p:cNvPr id="9" name="Text 5"/>
          <p:cNvSpPr/>
          <p:nvPr/>
        </p:nvSpPr>
        <p:spPr>
          <a:xfrm>
            <a:off x="1497449" y="3424118"/>
            <a:ext cx="12374642" cy="394335"/>
          </a:xfrm>
          <a:prstGeom prst="rect">
            <a:avLst/>
          </a:prstGeom>
          <a:noFill/>
          <a:ln/>
        </p:spPr>
        <p:txBody>
          <a:bodyPr wrap="square" lIns="0" tIns="0" rIns="0" bIns="0" rtlCol="0" anchor="t"/>
          <a:lstStyle/>
          <a:p>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Following each convolutional layer, MaxPooling2D layers (2x2 pool size) are applied. These layers reduce the spatial dimensions of the feature maps, effectively downsampling the image representation. This not only decreases computational load but also helps make the model more robust to minor shifts and distortions in the input image by focusing on the most prominent features extracted by the convolutions.</a:t>
            </a:r>
            <a:endParaRPr lang="en-US" sz="950" dirty="0"/>
          </a:p>
        </p:txBody>
      </p:sp>
      <p:pic>
        <p:nvPicPr>
          <p:cNvPr id="10" name="Image 2" descr="preencoded.png">    </p:cNvPr>
          <p:cNvPicPr>
            <a:picLocks noChangeAspect="1"/>
          </p:cNvPicPr>
          <p:nvPr/>
        </p:nvPicPr>
        <p:blipFill>
          <a:blip r:embed="rId3"/>
          <a:stretch>
            <a:fillRect/>
          </a:stretch>
        </p:blipFill>
        <p:spPr>
          <a:xfrm>
            <a:off x="758309" y="3941564"/>
            <a:ext cx="616029" cy="917019"/>
          </a:xfrm>
          <a:prstGeom prst="rect">
            <a:avLst/>
          </a:prstGeom>
        </p:spPr>
      </p:pic>
      <p:sp>
        <p:nvSpPr>
          <p:cNvPr id="11" name="Text 6"/>
          <p:cNvSpPr/>
          <p:nvPr/>
        </p:nvSpPr>
        <p:spPr>
          <a:xfrm>
            <a:off x="1497449" y="4064675"/>
            <a:ext cx="2174081" cy="202644"/>
          </a:xfrm>
          <a:prstGeom prst="rect">
            <a:avLst/>
          </a:prstGeom>
          <a:noFill/>
          <a:ln/>
        </p:spPr>
        <p:txBody>
          <a:bodyPr wrap="none" lIns="0" tIns="0" rIns="0" bIns="0" rtlCol="0" anchor="t"/>
          <a:lstStyle/>
          <a:p>
            <a:pPr algn="l" indent="0" marL="0">
              <a:lnSpc>
                <a:spcPts val="1550"/>
              </a:lnSpc>
              <a:buNone/>
            </a:pPr>
            <a:r>
              <a:rPr lang="en-US" sz="1250" dirty="0">
                <a:solidFill>
                  <a:srgbClr val="FFE5E5"/>
                </a:solidFill>
                <a:latin typeface="Dela Gothic One" pitchFamily="34" charset="0"/>
                <a:ea typeface="Dela Gothic One" pitchFamily="34" charset="-122"/>
                <a:cs typeface="Dela Gothic One" pitchFamily="34" charset="-120"/>
              </a:rPr>
              <a:t>Flatten + Dense Layers</a:t>
            </a:r>
            <a:endParaRPr lang="en-US" sz="1250" dirty="0"/>
          </a:p>
        </p:txBody>
      </p:sp>
      <p:sp>
        <p:nvSpPr>
          <p:cNvPr id="12" name="Text 7"/>
          <p:cNvSpPr/>
          <p:nvPr/>
        </p:nvSpPr>
        <p:spPr>
          <a:xfrm>
            <a:off x="1497449" y="4341138"/>
            <a:ext cx="12374642" cy="394335"/>
          </a:xfrm>
          <a:prstGeom prst="rect">
            <a:avLst/>
          </a:prstGeom>
          <a:noFill/>
          <a:ln/>
        </p:spPr>
        <p:txBody>
          <a:bodyPr wrap="square" lIns="0" tIns="0" rIns="0" bIns="0" rtlCol="0" anchor="t"/>
          <a:lstStyle/>
          <a:p>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After the final MaxPooling layer, the 2D feature maps are flattened into a 1D vector. This vector is then fed into two fully connected (Dense) layers. These layers are responsible for learning non-linear combinations of the extracted features and mapping them to the final disease categories. The first dense layer acts as a hidden layer, further refining the feature representation.</a:t>
            </a:r>
            <a:endParaRPr lang="en-US" sz="950" dirty="0"/>
          </a:p>
        </p:txBody>
      </p:sp>
      <p:pic>
        <p:nvPicPr>
          <p:cNvPr id="13" name="Image 3" descr="preencoded.png">    </p:cNvPr>
          <p:cNvPicPr>
            <a:picLocks noChangeAspect="1"/>
          </p:cNvPicPr>
          <p:nvPr/>
        </p:nvPicPr>
        <p:blipFill>
          <a:blip r:embed="rId4"/>
          <a:stretch>
            <a:fillRect/>
          </a:stretch>
        </p:blipFill>
        <p:spPr>
          <a:xfrm>
            <a:off x="758309" y="4858583"/>
            <a:ext cx="616029" cy="917019"/>
          </a:xfrm>
          <a:prstGeom prst="rect">
            <a:avLst/>
          </a:prstGeom>
        </p:spPr>
      </p:pic>
      <p:sp>
        <p:nvSpPr>
          <p:cNvPr id="14" name="Text 8"/>
          <p:cNvSpPr/>
          <p:nvPr/>
        </p:nvSpPr>
        <p:spPr>
          <a:xfrm>
            <a:off x="1497449" y="4981694"/>
            <a:ext cx="3028474" cy="202644"/>
          </a:xfrm>
          <a:prstGeom prst="rect">
            <a:avLst/>
          </a:prstGeom>
          <a:noFill/>
          <a:ln/>
        </p:spPr>
        <p:txBody>
          <a:bodyPr wrap="none" lIns="0" tIns="0" rIns="0" bIns="0" rtlCol="0" anchor="t"/>
          <a:lstStyle/>
          <a:p>
            <a:pPr algn="l" indent="0" marL="0">
              <a:lnSpc>
                <a:spcPts val="1550"/>
              </a:lnSpc>
              <a:buNone/>
            </a:pPr>
            <a:r>
              <a:rPr lang="en-US" sz="1250" dirty="0">
                <a:solidFill>
                  <a:srgbClr val="FFE5E5"/>
                </a:solidFill>
                <a:latin typeface="Dela Gothic One" pitchFamily="34" charset="0"/>
                <a:ea typeface="Dela Gothic One" pitchFamily="34" charset="-122"/>
                <a:cs typeface="Dela Gothic One" pitchFamily="34" charset="-120"/>
              </a:rPr>
              <a:t>Dropout (0.5) for Regularization</a:t>
            </a:r>
            <a:endParaRPr lang="en-US" sz="1250" dirty="0"/>
          </a:p>
        </p:txBody>
      </p:sp>
      <p:sp>
        <p:nvSpPr>
          <p:cNvPr id="15" name="Text 9"/>
          <p:cNvSpPr/>
          <p:nvPr/>
        </p:nvSpPr>
        <p:spPr>
          <a:xfrm>
            <a:off x="1497449" y="5258157"/>
            <a:ext cx="12374642" cy="394335"/>
          </a:xfrm>
          <a:prstGeom prst="rect">
            <a:avLst/>
          </a:prstGeom>
          <a:noFill/>
          <a:ln/>
        </p:spPr>
        <p:txBody>
          <a:bodyPr wrap="square" lIns="0" tIns="0" rIns="0" bIns="0" rtlCol="0" anchor="t"/>
          <a:lstStyle/>
          <a:p>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A Dropout layer with a rate of </a:t>
            </a:r>
            <a:pPr algn="l" indent="0" marL="0">
              <a:lnSpc>
                <a:spcPts val="1550"/>
              </a:lnSpc>
              <a:buNone/>
            </a:pPr>
            <a:r>
              <a:rPr lang="en-US" sz="950" dirty="0">
                <a:solidFill>
                  <a:srgbClr val="C91313"/>
                </a:solidFill>
                <a:latin typeface="DM Sans" pitchFamily="34" charset="0"/>
                <a:ea typeface="DM Sans" pitchFamily="34" charset="-122"/>
                <a:cs typeface="DM Sans" pitchFamily="34" charset="-120"/>
              </a:rPr>
              <a:t>0.5</a:t>
            </a:r>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 is strategically placed after the first dense layer. During training, this layer randomly sets half of the input units to zero at each update. This technique serves as a powerful regularization method, preventing complex co-adaptations between neurons and significantly reducing the risk of overfitting, thus improving the model's generalization performance on unseen data.</a:t>
            </a:r>
            <a:endParaRPr lang="en-US" sz="950" dirty="0"/>
          </a:p>
        </p:txBody>
      </p:sp>
      <p:pic>
        <p:nvPicPr>
          <p:cNvPr id="16" name="Image 4" descr="preencoded.png">    </p:cNvPr>
          <p:cNvPicPr>
            <a:picLocks noChangeAspect="1"/>
          </p:cNvPicPr>
          <p:nvPr/>
        </p:nvPicPr>
        <p:blipFill>
          <a:blip r:embed="rId5"/>
          <a:stretch>
            <a:fillRect/>
          </a:stretch>
        </p:blipFill>
        <p:spPr>
          <a:xfrm>
            <a:off x="758309" y="5775603"/>
            <a:ext cx="616029" cy="917019"/>
          </a:xfrm>
          <a:prstGeom prst="rect">
            <a:avLst/>
          </a:prstGeom>
        </p:spPr>
      </p:pic>
      <p:sp>
        <p:nvSpPr>
          <p:cNvPr id="17" name="Text 10"/>
          <p:cNvSpPr/>
          <p:nvPr/>
        </p:nvSpPr>
        <p:spPr>
          <a:xfrm>
            <a:off x="1497449" y="5898713"/>
            <a:ext cx="2706648" cy="202644"/>
          </a:xfrm>
          <a:prstGeom prst="rect">
            <a:avLst/>
          </a:prstGeom>
          <a:noFill/>
          <a:ln/>
        </p:spPr>
        <p:txBody>
          <a:bodyPr wrap="none" lIns="0" tIns="0" rIns="0" bIns="0" rtlCol="0" anchor="t"/>
          <a:lstStyle/>
          <a:p>
            <a:pPr algn="l" indent="0" marL="0">
              <a:lnSpc>
                <a:spcPts val="1550"/>
              </a:lnSpc>
              <a:buNone/>
            </a:pPr>
            <a:r>
              <a:rPr lang="en-US" sz="1250" dirty="0">
                <a:solidFill>
                  <a:srgbClr val="FFE5E5"/>
                </a:solidFill>
                <a:latin typeface="Dela Gothic One" pitchFamily="34" charset="0"/>
                <a:ea typeface="Dela Gothic One" pitchFamily="34" charset="-122"/>
                <a:cs typeface="Dela Gothic One" pitchFamily="34" charset="-120"/>
              </a:rPr>
              <a:t>Output Layer &amp; Optimization</a:t>
            </a:r>
            <a:endParaRPr lang="en-US" sz="1250" dirty="0"/>
          </a:p>
        </p:txBody>
      </p:sp>
      <p:sp>
        <p:nvSpPr>
          <p:cNvPr id="18" name="Text 11"/>
          <p:cNvSpPr/>
          <p:nvPr/>
        </p:nvSpPr>
        <p:spPr>
          <a:xfrm>
            <a:off x="1497449" y="6175177"/>
            <a:ext cx="12374642" cy="394335"/>
          </a:xfrm>
          <a:prstGeom prst="rect">
            <a:avLst/>
          </a:prstGeom>
          <a:noFill/>
          <a:ln/>
        </p:spPr>
        <p:txBody>
          <a:bodyPr wrap="square" lIns="0" tIns="0" rIns="0" bIns="0" rtlCol="0" anchor="t"/>
          <a:lstStyle/>
          <a:p>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The final dense layer has </a:t>
            </a:r>
            <a:pPr algn="l" indent="0" marL="0">
              <a:lnSpc>
                <a:spcPts val="1550"/>
              </a:lnSpc>
              <a:buNone/>
            </a:pPr>
            <a:r>
              <a:rPr lang="en-US" sz="950" dirty="0">
                <a:solidFill>
                  <a:srgbClr val="C91313"/>
                </a:solidFill>
                <a:latin typeface="DM Sans" pitchFamily="34" charset="0"/>
                <a:ea typeface="DM Sans" pitchFamily="34" charset="-122"/>
                <a:cs typeface="DM Sans" pitchFamily="34" charset="-120"/>
              </a:rPr>
              <a:t>38 units</a:t>
            </a:r>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 (corresponding to our disease classes) and uses a </a:t>
            </a:r>
            <a:pPr algn="l" indent="0" marL="0">
              <a:lnSpc>
                <a:spcPts val="1550"/>
              </a:lnSpc>
              <a:buNone/>
            </a:pPr>
            <a:r>
              <a:rPr lang="en-US" sz="950" dirty="0">
                <a:solidFill>
                  <a:srgbClr val="C91313"/>
                </a:solidFill>
                <a:latin typeface="DM Sans" pitchFamily="34" charset="0"/>
                <a:ea typeface="DM Sans" pitchFamily="34" charset="-122"/>
                <a:cs typeface="DM Sans" pitchFamily="34" charset="-120"/>
              </a:rPr>
              <a:t>Softmax activation function</a:t>
            </a:r>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 to output class probabilities. The model is compiled with </a:t>
            </a:r>
            <a:pPr algn="l" indent="0" marL="0">
              <a:lnSpc>
                <a:spcPts val="1550"/>
              </a:lnSpc>
              <a:buNone/>
            </a:pPr>
            <a:r>
              <a:rPr lang="en-US" sz="950" dirty="0">
                <a:solidFill>
                  <a:srgbClr val="C91313"/>
                </a:solidFill>
                <a:latin typeface="DM Sans" pitchFamily="34" charset="0"/>
                <a:ea typeface="DM Sans" pitchFamily="34" charset="-122"/>
                <a:cs typeface="DM Sans" pitchFamily="34" charset="-120"/>
              </a:rPr>
              <a:t>Categorical Crossentropy</a:t>
            </a:r>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 as the loss function, suitable for multi-class classification, and the </a:t>
            </a:r>
            <a:pPr algn="l" indent="0" marL="0">
              <a:lnSpc>
                <a:spcPts val="1550"/>
              </a:lnSpc>
              <a:buNone/>
            </a:pPr>
            <a:r>
              <a:rPr lang="en-US" sz="950" dirty="0">
                <a:solidFill>
                  <a:srgbClr val="C91313"/>
                </a:solidFill>
                <a:latin typeface="DM Sans" pitchFamily="34" charset="0"/>
                <a:ea typeface="DM Sans" pitchFamily="34" charset="-122"/>
                <a:cs typeface="DM Sans" pitchFamily="34" charset="-120"/>
              </a:rPr>
              <a:t>Adam optimizer</a:t>
            </a:r>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 for efficient gradient descent optimization.</a:t>
            </a:r>
            <a:endParaRPr lang="en-US" sz="950" dirty="0"/>
          </a:p>
        </p:txBody>
      </p:sp>
      <p:sp>
        <p:nvSpPr>
          <p:cNvPr id="19" name="Text 12"/>
          <p:cNvSpPr/>
          <p:nvPr/>
        </p:nvSpPr>
        <p:spPr>
          <a:xfrm>
            <a:off x="758309" y="6831211"/>
            <a:ext cx="13113782" cy="394335"/>
          </a:xfrm>
          <a:prstGeom prst="rect">
            <a:avLst/>
          </a:prstGeom>
          <a:noFill/>
          <a:ln/>
        </p:spPr>
        <p:txBody>
          <a:bodyPr wrap="square" lIns="0" tIns="0" rIns="0" bIns="0" rtlCol="0" anchor="t"/>
          <a:lstStyle/>
          <a:p>
            <a:pPr algn="l" indent="0" marL="0">
              <a:lnSpc>
                <a:spcPts val="1550"/>
              </a:lnSpc>
              <a:buNone/>
            </a:pPr>
            <a:r>
              <a:rPr lang="en-US" sz="950" dirty="0">
                <a:solidFill>
                  <a:srgbClr val="FFE5E5"/>
                </a:solidFill>
                <a:latin typeface="DM Sans" pitchFamily="34" charset="0"/>
                <a:ea typeface="DM Sans" pitchFamily="34" charset="-122"/>
                <a:cs typeface="DM Sans" pitchFamily="34" charset="-120"/>
              </a:rPr>
              <a:t>This architecture balances simplicity with sufficient capacity to learn from the image data, providing a robust starting point for our disease detection system. The sequential nature of convolutional and pooling layers allows for the hierarchical extraction of visual features, which are then used by the dense layers to make classification decisions.</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5206" y="478631"/>
            <a:ext cx="6981111" cy="297299"/>
          </a:xfrm>
          <a:prstGeom prst="rect">
            <a:avLst/>
          </a:prstGeom>
          <a:noFill/>
          <a:ln/>
        </p:spPr>
        <p:txBody>
          <a:bodyPr wrap="none" lIns="0" tIns="0" rIns="0" bIns="0" rtlCol="0" anchor="t"/>
          <a:lstStyle/>
          <a:p>
            <a:pPr algn="l" indent="0" marL="0">
              <a:lnSpc>
                <a:spcPts val="2300"/>
              </a:lnSpc>
              <a:buNone/>
            </a:pPr>
            <a:r>
              <a:rPr lang="en-US" sz="1850" dirty="0">
                <a:solidFill>
                  <a:srgbClr val="FAEBEB"/>
                </a:solidFill>
                <a:latin typeface="Dela Gothic One" pitchFamily="34" charset="0"/>
                <a:ea typeface="Dela Gothic One" pitchFamily="34" charset="-122"/>
                <a:cs typeface="Dela Gothic One" pitchFamily="34" charset="-120"/>
              </a:rPr>
              <a:t>Baseline Model Summary and Parameter Analysis</a:t>
            </a:r>
            <a:endParaRPr lang="en-US" sz="1850" dirty="0"/>
          </a:p>
        </p:txBody>
      </p:sp>
      <p:sp>
        <p:nvSpPr>
          <p:cNvPr id="3" name="Text 1"/>
          <p:cNvSpPr/>
          <p:nvPr/>
        </p:nvSpPr>
        <p:spPr>
          <a:xfrm>
            <a:off x="695206" y="1001792"/>
            <a:ext cx="13239988" cy="361474"/>
          </a:xfrm>
          <a:prstGeom prst="rect">
            <a:avLst/>
          </a:prstGeom>
          <a:noFill/>
          <a:ln/>
        </p:spPr>
        <p:txBody>
          <a:bodyPr wrap="square" lIns="0" tIns="0" rIns="0" bIns="0" rtlCol="0" anchor="t"/>
          <a:lstStyle/>
          <a:p>
            <a:pPr algn="l" indent="0" marL="0">
              <a:lnSpc>
                <a:spcPts val="1400"/>
              </a:lnSpc>
              <a:buNone/>
            </a:pPr>
            <a:r>
              <a:rPr lang="en-US" sz="850" dirty="0">
                <a:solidFill>
                  <a:srgbClr val="FFE5E5"/>
                </a:solidFill>
                <a:latin typeface="DM Sans" pitchFamily="34" charset="0"/>
                <a:ea typeface="DM Sans" pitchFamily="34" charset="-122"/>
                <a:cs typeface="DM Sans" pitchFamily="34" charset="-120"/>
              </a:rPr>
              <a:t>The following is a condensed summary of our baseline Convolutional Neural Network model's architecture, detailing each layer's type, output shape, and the number of trainable parameters. Understanding this summary is crucial for assessing model complexity and computational requirements.</a:t>
            </a:r>
            <a:endParaRPr lang="en-US" sz="850" dirty="0"/>
          </a:p>
        </p:txBody>
      </p:sp>
      <p:sp>
        <p:nvSpPr>
          <p:cNvPr id="4" name="Shape 2"/>
          <p:cNvSpPr/>
          <p:nvPr/>
        </p:nvSpPr>
        <p:spPr>
          <a:xfrm>
            <a:off x="695206" y="1490305"/>
            <a:ext cx="13239988" cy="5591413"/>
          </a:xfrm>
          <a:prstGeom prst="roundRect">
            <a:avLst>
              <a:gd name="adj" fmla="val 849"/>
            </a:avLst>
          </a:prstGeom>
          <a:solidFill>
            <a:srgbClr val="171717"/>
          </a:solidFill>
          <a:ln/>
        </p:spPr>
      </p:sp>
      <p:sp>
        <p:nvSpPr>
          <p:cNvPr id="5" name="Shape 3"/>
          <p:cNvSpPr/>
          <p:nvPr/>
        </p:nvSpPr>
        <p:spPr>
          <a:xfrm>
            <a:off x="689610" y="1490305"/>
            <a:ext cx="13251180" cy="5591413"/>
          </a:xfrm>
          <a:prstGeom prst="roundRect">
            <a:avLst>
              <a:gd name="adj" fmla="val 303"/>
            </a:avLst>
          </a:prstGeom>
          <a:solidFill>
            <a:srgbClr val="171717"/>
          </a:solidFill>
          <a:ln/>
        </p:spPr>
      </p:sp>
      <p:sp>
        <p:nvSpPr>
          <p:cNvPr id="6" name="Text 4"/>
          <p:cNvSpPr/>
          <p:nvPr/>
        </p:nvSpPr>
        <p:spPr>
          <a:xfrm>
            <a:off x="802481" y="1574959"/>
            <a:ext cx="13025438" cy="5422106"/>
          </a:xfrm>
          <a:prstGeom prst="rect">
            <a:avLst/>
          </a:prstGeom>
          <a:noFill/>
          <a:ln/>
        </p:spPr>
        <p:txBody>
          <a:bodyPr wrap="square" lIns="0" tIns="0" rIns="0" bIns="0" rtlCol="0" anchor="t"/>
          <a:lstStyle/>
          <a:p>
            <a:pPr algn="l" indent="0" marL="0">
              <a:lnSpc>
                <a:spcPts val="1400"/>
              </a:lnSpc>
              <a:buNone/>
            </a:pPr>
            <a:r>
              <a:rPr lang="en-US" sz="850" dirty="0">
                <a:solidFill>
                  <a:srgbClr val="FFE5E5"/>
                </a:solidFill>
                <a:highlight>
                  <a:srgbClr val="171717"/>
                </a:highlight>
                <a:latin typeface="Consolas" pitchFamily="34" charset="0"/>
                <a:ea typeface="Consolas" pitchFamily="34" charset="-122"/>
                <a:cs typeface="Consolas" pitchFamily="34" charset="-120"/>
              </a:rPr>
              <a:t>Model: "sequential"_________________________________________________________________ Layer (type)                Output Shape              Param #   ================================================================= conv2d (Conv2D)             (None, 126, 126, 32)      896                                                                         max_pooling2d (MaxPooling2D) (None, 63, 63, 32)        0                                                                           conv2d_1 (Conv2D)           (None, 61, 61, 64)        18496                                                                       max_pooling2d_1 (MaxPooling2D) (None, 30, 30, 64)        0                                                                           conv2d_2 (Conv2D)           (None, 28, 28, 128)       73856                                                                       max_pooling2d_2 (MaxPooling2D) (None, 14, 14, 128)       0                                                                           flatten (Flatten)           (None, 25088)             0                                                                           dense (Dense)               (None, 128)               3211392                                                                     dropout (Dropout)           (None, 128)               0                                                                           dense_1 (Dense)             (None, 38)                4894                                                                       =================================================================Total params: 3,309,534Trainable params: 3,309,534Non-trainable params: 0_________________________________________________________________  </a:t>
            </a:r>
            <a:endParaRPr lang="en-US" sz="850" dirty="0"/>
          </a:p>
        </p:txBody>
      </p:sp>
      <p:sp>
        <p:nvSpPr>
          <p:cNvPr id="7" name="Text 5"/>
          <p:cNvSpPr/>
          <p:nvPr/>
        </p:nvSpPr>
        <p:spPr>
          <a:xfrm>
            <a:off x="695206" y="7208758"/>
            <a:ext cx="13239988" cy="542211"/>
          </a:xfrm>
          <a:prstGeom prst="rect">
            <a:avLst/>
          </a:prstGeom>
          <a:noFill/>
          <a:ln/>
        </p:spPr>
        <p:txBody>
          <a:bodyPr wrap="square" lIns="0" tIns="0" rIns="0" bIns="0" rtlCol="0" anchor="t"/>
          <a:lstStyle/>
          <a:p>
            <a:pPr algn="l" indent="0" marL="0">
              <a:lnSpc>
                <a:spcPts val="1400"/>
              </a:lnSpc>
              <a:buNone/>
            </a:pPr>
            <a:r>
              <a:rPr lang="en-US" sz="850" dirty="0">
                <a:solidFill>
                  <a:srgbClr val="FFE5E5"/>
                </a:solidFill>
                <a:latin typeface="DM Sans" pitchFamily="34" charset="0"/>
                <a:ea typeface="DM Sans" pitchFamily="34" charset="-122"/>
                <a:cs typeface="DM Sans" pitchFamily="34" charset="-120"/>
              </a:rPr>
              <a:t>This model has a </a:t>
            </a:r>
            <a:pPr algn="l" indent="0" marL="0">
              <a:lnSpc>
                <a:spcPts val="1400"/>
              </a:lnSpc>
              <a:buNone/>
            </a:pPr>
            <a:r>
              <a:rPr lang="en-US" sz="850" dirty="0">
                <a:solidFill>
                  <a:srgbClr val="C91313"/>
                </a:solidFill>
                <a:latin typeface="DM Sans" pitchFamily="34" charset="0"/>
                <a:ea typeface="DM Sans" pitchFamily="34" charset="-122"/>
                <a:cs typeface="DM Sans" pitchFamily="34" charset="-120"/>
              </a:rPr>
              <a:t>total of 3,309,534 parameters</a:t>
            </a:r>
            <a:pPr algn="l" indent="0" marL="0">
              <a:lnSpc>
                <a:spcPts val="1400"/>
              </a:lnSpc>
              <a:buNone/>
            </a:pPr>
            <a:r>
              <a:rPr lang="en-US" sz="850" dirty="0">
                <a:solidFill>
                  <a:srgbClr val="FFE5E5"/>
                </a:solidFill>
                <a:latin typeface="DM Sans" pitchFamily="34" charset="0"/>
                <a:ea typeface="DM Sans" pitchFamily="34" charset="-122"/>
                <a:cs typeface="DM Sans" pitchFamily="34" charset="-120"/>
              </a:rPr>
              <a:t>, all of which are trainable. The majority of these parameters reside within the first Dense layer, which connects the flattened feature maps to the 128 hidden units. This high parameter count indicates a significant learning capacity, essential for capturing the intricate patterns of various plant diseases. The absence of non-trainable parameters confirms that no pre-trained weights were used in this baseline iteration. This summary confirms the computational load and structural depth of our chosen baseline model for Week 2.</a:t>
            </a:r>
            <a:endParaRPr lang="en-US" sz="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556974"/>
            <a:ext cx="9782651" cy="349210"/>
          </a:xfrm>
          <a:prstGeom prst="rect">
            <a:avLst/>
          </a:prstGeom>
          <a:noFill/>
          <a:ln/>
        </p:spPr>
        <p:txBody>
          <a:bodyPr wrap="none" lIns="0" tIns="0" rIns="0" bIns="0" rtlCol="0" anchor="t"/>
          <a:lstStyle/>
          <a:p>
            <a:pPr algn="l" indent="0" marL="0">
              <a:lnSpc>
                <a:spcPts val="2700"/>
              </a:lnSpc>
              <a:buNone/>
            </a:pPr>
            <a:r>
              <a:rPr lang="en-US" sz="2150" dirty="0">
                <a:solidFill>
                  <a:srgbClr val="FAEBEB"/>
                </a:solidFill>
                <a:latin typeface="Dela Gothic One" pitchFamily="34" charset="0"/>
                <a:ea typeface="Dela Gothic One" pitchFamily="34" charset="-122"/>
                <a:cs typeface="Dela Gothic One" pitchFamily="34" charset="-120"/>
              </a:rPr>
              <a:t>Training vs. Validation Accuracy: Performance Assessment</a:t>
            </a:r>
            <a:endParaRPr lang="en-US" sz="2150" dirty="0"/>
          </a:p>
        </p:txBody>
      </p:sp>
      <p:sp>
        <p:nvSpPr>
          <p:cNvPr id="3" name="Text 1"/>
          <p:cNvSpPr/>
          <p:nvPr/>
        </p:nvSpPr>
        <p:spPr>
          <a:xfrm>
            <a:off x="758309" y="1171575"/>
            <a:ext cx="13113782" cy="424815"/>
          </a:xfrm>
          <a:prstGeom prst="rect">
            <a:avLst/>
          </a:prstGeom>
          <a:noFill/>
          <a:ln/>
        </p:spPr>
        <p:txBody>
          <a:bodyPr wrap="square" lIns="0" tIns="0" rIns="0" bIns="0" rtlCol="0" anchor="t"/>
          <a:lstStyle/>
          <a:p>
            <a:pPr algn="l" indent="0" marL="0">
              <a:lnSpc>
                <a:spcPts val="1650"/>
              </a:lnSpc>
              <a:buNone/>
            </a:pPr>
            <a:r>
              <a:rPr lang="en-US" sz="1000" dirty="0">
                <a:solidFill>
                  <a:srgbClr val="FFE5E5"/>
                </a:solidFill>
                <a:latin typeface="DM Sans" pitchFamily="34" charset="0"/>
                <a:ea typeface="DM Sans" pitchFamily="34" charset="-122"/>
                <a:cs typeface="DM Sans" pitchFamily="34" charset="-120"/>
              </a:rPr>
              <a:t>The chart below illustrates the accuracy performance of our baseline CNN model over 20 training epochs, comparing the accuracy on the training dataset against the accuracy on the validation (test) dataset. This visualization is key to understanding the model's learning trajectory and identifying potential issues like overfitting.</a:t>
            </a:r>
            <a:endParaRPr lang="en-US" sz="1000" dirty="0"/>
          </a:p>
        </p:txBody>
      </p:sp>
      <p:pic>
        <p:nvPicPr>
          <p:cNvPr id="4" name="Image 0" descr="preencoded.png">    </p:cNvPr>
          <p:cNvPicPr>
            <a:picLocks noChangeAspect="1"/>
          </p:cNvPicPr>
          <p:nvPr/>
        </p:nvPicPr>
        <p:blipFill>
          <a:blip r:embed="rId1"/>
          <a:stretch>
            <a:fillRect/>
          </a:stretch>
        </p:blipFill>
        <p:spPr>
          <a:xfrm>
            <a:off x="758309" y="1745575"/>
            <a:ext cx="9179600" cy="4742378"/>
          </a:xfrm>
          <a:prstGeom prst="rect">
            <a:avLst/>
          </a:prstGeom>
        </p:spPr>
      </p:pic>
      <p:sp>
        <p:nvSpPr>
          <p:cNvPr id="5" name="Shape 2"/>
          <p:cNvSpPr/>
          <p:nvPr/>
        </p:nvSpPr>
        <p:spPr>
          <a:xfrm>
            <a:off x="3133963" y="6487954"/>
            <a:ext cx="132636" cy="132636"/>
          </a:xfrm>
          <a:prstGeom prst="roundRect">
            <a:avLst>
              <a:gd name="adj" fmla="val 13788"/>
            </a:avLst>
          </a:prstGeom>
          <a:solidFill>
            <a:srgbClr val="C41313"/>
          </a:solidFill>
          <a:ln/>
        </p:spPr>
      </p:sp>
      <p:sp>
        <p:nvSpPr>
          <p:cNvPr id="6" name="Text 3"/>
          <p:cNvSpPr/>
          <p:nvPr/>
        </p:nvSpPr>
        <p:spPr>
          <a:xfrm>
            <a:off x="3327559" y="6487954"/>
            <a:ext cx="388977" cy="132755"/>
          </a:xfrm>
          <a:prstGeom prst="rect">
            <a:avLst/>
          </a:prstGeom>
          <a:noFill/>
          <a:ln/>
        </p:spPr>
        <p:txBody>
          <a:bodyPr wrap="none" lIns="0" tIns="0" rIns="0" bIns="0" rtlCol="0" anchor="t"/>
          <a:lstStyle/>
          <a:p>
            <a:pPr algn="l" indent="0" marL="0">
              <a:lnSpc>
                <a:spcPts val="1000"/>
              </a:lnSpc>
              <a:buNone/>
            </a:pPr>
            <a:r>
              <a:rPr lang="en-US" sz="1000" dirty="0">
                <a:solidFill>
                  <a:srgbClr val="FFE5E5"/>
                </a:solidFill>
                <a:latin typeface="DM Sans" pitchFamily="34" charset="0"/>
                <a:ea typeface="DM Sans" pitchFamily="34" charset="-122"/>
                <a:cs typeface="DM Sans" pitchFamily="34" charset="-120"/>
              </a:rPr>
              <a:t>Epoch</a:t>
            </a:r>
            <a:endParaRPr lang="en-US" sz="1000" dirty="0"/>
          </a:p>
        </p:txBody>
      </p:sp>
      <p:sp>
        <p:nvSpPr>
          <p:cNvPr id="7" name="Shape 4"/>
          <p:cNvSpPr/>
          <p:nvPr/>
        </p:nvSpPr>
        <p:spPr>
          <a:xfrm>
            <a:off x="4702969" y="6487954"/>
            <a:ext cx="132636" cy="132636"/>
          </a:xfrm>
          <a:prstGeom prst="roundRect">
            <a:avLst>
              <a:gd name="adj" fmla="val 13788"/>
            </a:avLst>
          </a:prstGeom>
          <a:solidFill>
            <a:srgbClr val="ED4343"/>
          </a:solidFill>
          <a:ln/>
        </p:spPr>
      </p:sp>
      <p:sp>
        <p:nvSpPr>
          <p:cNvPr id="8" name="Text 5"/>
          <p:cNvSpPr/>
          <p:nvPr/>
        </p:nvSpPr>
        <p:spPr>
          <a:xfrm>
            <a:off x="4896564" y="6487954"/>
            <a:ext cx="1096447" cy="132755"/>
          </a:xfrm>
          <a:prstGeom prst="rect">
            <a:avLst/>
          </a:prstGeom>
          <a:noFill/>
          <a:ln/>
        </p:spPr>
        <p:txBody>
          <a:bodyPr wrap="none" lIns="0" tIns="0" rIns="0" bIns="0" rtlCol="0" anchor="t"/>
          <a:lstStyle/>
          <a:p>
            <a:pPr algn="l" indent="0" marL="0">
              <a:lnSpc>
                <a:spcPts val="1000"/>
              </a:lnSpc>
              <a:buNone/>
            </a:pPr>
            <a:r>
              <a:rPr lang="en-US" sz="1000" dirty="0">
                <a:solidFill>
                  <a:srgbClr val="FFE5E5"/>
                </a:solidFill>
                <a:latin typeface="DM Sans" pitchFamily="34" charset="0"/>
                <a:ea typeface="DM Sans" pitchFamily="34" charset="-122"/>
                <a:cs typeface="DM Sans" pitchFamily="34" charset="-120"/>
              </a:rPr>
              <a:t>Training Accuracy</a:t>
            </a:r>
            <a:endParaRPr lang="en-US" sz="1000" dirty="0"/>
          </a:p>
        </p:txBody>
      </p:sp>
      <p:sp>
        <p:nvSpPr>
          <p:cNvPr id="9" name="Shape 6"/>
          <p:cNvSpPr/>
          <p:nvPr/>
        </p:nvSpPr>
        <p:spPr>
          <a:xfrm>
            <a:off x="6979563" y="6487954"/>
            <a:ext cx="132636" cy="132636"/>
          </a:xfrm>
          <a:prstGeom prst="roundRect">
            <a:avLst>
              <a:gd name="adj" fmla="val 13788"/>
            </a:avLst>
          </a:prstGeom>
          <a:solidFill>
            <a:srgbClr val="F59595"/>
          </a:solidFill>
          <a:ln/>
        </p:spPr>
      </p:sp>
      <p:sp>
        <p:nvSpPr>
          <p:cNvPr id="10" name="Text 7"/>
          <p:cNvSpPr/>
          <p:nvPr/>
        </p:nvSpPr>
        <p:spPr>
          <a:xfrm>
            <a:off x="7173158" y="6487954"/>
            <a:ext cx="1225391" cy="132755"/>
          </a:xfrm>
          <a:prstGeom prst="rect">
            <a:avLst/>
          </a:prstGeom>
          <a:noFill/>
          <a:ln/>
        </p:spPr>
        <p:txBody>
          <a:bodyPr wrap="none" lIns="0" tIns="0" rIns="0" bIns="0" rtlCol="0" anchor="t"/>
          <a:lstStyle/>
          <a:p>
            <a:pPr algn="l" indent="0" marL="0">
              <a:lnSpc>
                <a:spcPts val="1000"/>
              </a:lnSpc>
              <a:buNone/>
            </a:pPr>
            <a:r>
              <a:rPr lang="en-US" sz="1000" dirty="0">
                <a:solidFill>
                  <a:srgbClr val="FFE5E5"/>
                </a:solidFill>
                <a:latin typeface="DM Sans" pitchFamily="34" charset="0"/>
                <a:ea typeface="DM Sans" pitchFamily="34" charset="-122"/>
                <a:cs typeface="DM Sans" pitchFamily="34" charset="-120"/>
              </a:rPr>
              <a:t>Validation Accuracy</a:t>
            </a:r>
            <a:endParaRPr lang="en-US" sz="1000" dirty="0"/>
          </a:p>
        </p:txBody>
      </p:sp>
      <p:sp>
        <p:nvSpPr>
          <p:cNvPr id="11" name="Text 8"/>
          <p:cNvSpPr/>
          <p:nvPr/>
        </p:nvSpPr>
        <p:spPr>
          <a:xfrm>
            <a:off x="758309" y="7035284"/>
            <a:ext cx="13113782" cy="637223"/>
          </a:xfrm>
          <a:prstGeom prst="rect">
            <a:avLst/>
          </a:prstGeom>
          <a:noFill/>
          <a:ln/>
        </p:spPr>
        <p:txBody>
          <a:bodyPr wrap="square" lIns="0" tIns="0" rIns="0" bIns="0" rtlCol="0" anchor="t"/>
          <a:lstStyle/>
          <a:p>
            <a:pPr algn="l" indent="0" marL="0">
              <a:lnSpc>
                <a:spcPts val="1650"/>
              </a:lnSpc>
              <a:buNone/>
            </a:pPr>
            <a:r>
              <a:rPr lang="en-US" sz="1000" dirty="0">
                <a:solidFill>
                  <a:srgbClr val="FFE5E5"/>
                </a:solidFill>
                <a:latin typeface="DM Sans" pitchFamily="34" charset="0"/>
                <a:ea typeface="DM Sans" pitchFamily="34" charset="-122"/>
                <a:cs typeface="DM Sans" pitchFamily="34" charset="-120"/>
              </a:rPr>
              <a:t>As observed, the </a:t>
            </a:r>
            <a:pPr algn="l" indent="0" marL="0">
              <a:lnSpc>
                <a:spcPts val="1650"/>
              </a:lnSpc>
              <a:buNone/>
            </a:pPr>
            <a:r>
              <a:rPr lang="en-US" sz="1000" dirty="0">
                <a:solidFill>
                  <a:srgbClr val="C91313"/>
                </a:solidFill>
                <a:latin typeface="DM Sans" pitchFamily="34" charset="0"/>
                <a:ea typeface="DM Sans" pitchFamily="34" charset="-122"/>
                <a:cs typeface="DM Sans" pitchFamily="34" charset="-120"/>
              </a:rPr>
              <a:t>training accuracy consistently increases</a:t>
            </a:r>
            <a:pPr algn="l" indent="0" marL="0">
              <a:lnSpc>
                <a:spcPts val="1650"/>
              </a:lnSpc>
              <a:buNone/>
            </a:pPr>
            <a:r>
              <a:rPr lang="en-US" sz="1000" dirty="0">
                <a:solidFill>
                  <a:srgbClr val="FFE5E5"/>
                </a:solidFill>
                <a:latin typeface="DM Sans" pitchFamily="34" charset="0"/>
                <a:ea typeface="DM Sans" pitchFamily="34" charset="-122"/>
                <a:cs typeface="DM Sans" pitchFamily="34" charset="-120"/>
              </a:rPr>
              <a:t> and quickly approaches 1.0, indicating that the model is effectively learning to classify the training data. However, the </a:t>
            </a:r>
            <a:pPr algn="l" indent="0" marL="0">
              <a:lnSpc>
                <a:spcPts val="1650"/>
              </a:lnSpc>
              <a:buNone/>
            </a:pPr>
            <a:r>
              <a:rPr lang="en-US" sz="1000" dirty="0">
                <a:solidFill>
                  <a:srgbClr val="C91313"/>
                </a:solidFill>
                <a:latin typeface="DM Sans" pitchFamily="34" charset="0"/>
                <a:ea typeface="DM Sans" pitchFamily="34" charset="-122"/>
                <a:cs typeface="DM Sans" pitchFamily="34" charset="-120"/>
              </a:rPr>
              <a:t>validation accuracy plateaus around 0.75</a:t>
            </a:r>
            <a:pPr algn="l" indent="0" marL="0">
              <a:lnSpc>
                <a:spcPts val="1650"/>
              </a:lnSpc>
              <a:buNone/>
            </a:pPr>
            <a:r>
              <a:rPr lang="en-US" sz="1000" dirty="0">
                <a:solidFill>
                  <a:srgbClr val="FFE5E5"/>
                </a:solidFill>
                <a:latin typeface="DM Sans" pitchFamily="34" charset="0"/>
                <a:ea typeface="DM Sans" pitchFamily="34" charset="-122"/>
                <a:cs typeface="DM Sans" pitchFamily="34" charset="-120"/>
              </a:rPr>
              <a:t> after approximately 10-12 epochs and shows a slight decline thereafter. This divergence between training and validation accuracy is a clear indicator of </a:t>
            </a:r>
            <a:pPr algn="l" indent="0" marL="0">
              <a:lnSpc>
                <a:spcPts val="1650"/>
              </a:lnSpc>
              <a:buNone/>
            </a:pPr>
            <a:r>
              <a:rPr lang="en-US" sz="1000" dirty="0">
                <a:solidFill>
                  <a:srgbClr val="C91313"/>
                </a:solidFill>
                <a:latin typeface="DM Sans" pitchFamily="34" charset="0"/>
                <a:ea typeface="DM Sans" pitchFamily="34" charset="-122"/>
                <a:cs typeface="DM Sans" pitchFamily="34" charset="-120"/>
              </a:rPr>
              <a:t>overfitting</a:t>
            </a:r>
            <a:pPr algn="l" indent="0" marL="0">
              <a:lnSpc>
                <a:spcPts val="1650"/>
              </a:lnSpc>
              <a:buNone/>
            </a:pPr>
            <a:r>
              <a:rPr lang="en-US" sz="1000" dirty="0">
                <a:solidFill>
                  <a:srgbClr val="FFE5E5"/>
                </a:solidFill>
                <a:latin typeface="DM Sans" pitchFamily="34" charset="0"/>
                <a:ea typeface="DM Sans" pitchFamily="34" charset="-122"/>
                <a:cs typeface="DM Sans" pitchFamily="34" charset="-120"/>
              </a:rPr>
              <a:t>. The model is becoming too specialized to the training examples and is losing its ability to generalize to unseen data. This observation highlights the need for further regularization techniques and/or more sophisticated model architectures in Week 3.</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5808" y="512683"/>
            <a:ext cx="8141732" cy="343495"/>
          </a:xfrm>
          <a:prstGeom prst="rect">
            <a:avLst/>
          </a:prstGeom>
          <a:noFill/>
          <a:ln/>
        </p:spPr>
        <p:txBody>
          <a:bodyPr wrap="none" lIns="0" tIns="0" rIns="0" bIns="0" rtlCol="0" anchor="t"/>
          <a:lstStyle/>
          <a:p>
            <a:pPr algn="l" indent="0" marL="0">
              <a:lnSpc>
                <a:spcPts val="2700"/>
              </a:lnSpc>
              <a:buNone/>
            </a:pPr>
            <a:r>
              <a:rPr lang="en-US" sz="2150" dirty="0">
                <a:solidFill>
                  <a:srgbClr val="FAEBEB"/>
                </a:solidFill>
                <a:latin typeface="Dela Gothic One" pitchFamily="34" charset="0"/>
                <a:ea typeface="Dela Gothic One" pitchFamily="34" charset="-122"/>
                <a:cs typeface="Dela Gothic One" pitchFamily="34" charset="-120"/>
              </a:rPr>
              <a:t>Training vs. Validation Loss: Optimization Insights</a:t>
            </a:r>
            <a:endParaRPr lang="en-US" sz="2150" dirty="0"/>
          </a:p>
        </p:txBody>
      </p:sp>
      <p:sp>
        <p:nvSpPr>
          <p:cNvPr id="3" name="Text 1"/>
          <p:cNvSpPr/>
          <p:nvPr/>
        </p:nvSpPr>
        <p:spPr>
          <a:xfrm>
            <a:off x="745808" y="1117163"/>
            <a:ext cx="13138785" cy="417433"/>
          </a:xfrm>
          <a:prstGeom prst="rect">
            <a:avLst/>
          </a:prstGeom>
          <a:noFill/>
          <a:ln/>
        </p:spPr>
        <p:txBody>
          <a:bodyPr wrap="square" lIns="0" tIns="0" rIns="0" bIns="0" rtlCol="0" anchor="t"/>
          <a:lstStyle/>
          <a:p>
            <a:pPr algn="l" indent="0" marL="0">
              <a:lnSpc>
                <a:spcPts val="1600"/>
              </a:lnSpc>
              <a:buNone/>
            </a:pPr>
            <a:r>
              <a:rPr lang="en-US" sz="1000" dirty="0">
                <a:solidFill>
                  <a:srgbClr val="FFE5E5"/>
                </a:solidFill>
                <a:latin typeface="DM Sans" pitchFamily="34" charset="0"/>
                <a:ea typeface="DM Sans" pitchFamily="34" charset="-122"/>
                <a:cs typeface="DM Sans" pitchFamily="34" charset="-120"/>
              </a:rPr>
              <a:t>Complementing the accuracy metrics, the loss curves provide critical insights into the optimization process and the model's learning effectiveness. This chart displays the categorical crossentropy loss for both the training and validation datasets across the 20 epochs.</a:t>
            </a:r>
            <a:endParaRPr lang="en-US" sz="1000" dirty="0"/>
          </a:p>
        </p:txBody>
      </p:sp>
      <p:pic>
        <p:nvPicPr>
          <p:cNvPr id="4" name="Image 0" descr="preencoded.png">    </p:cNvPr>
          <p:cNvPicPr>
            <a:picLocks noChangeAspect="1"/>
          </p:cNvPicPr>
          <p:nvPr/>
        </p:nvPicPr>
        <p:blipFill>
          <a:blip r:embed="rId1"/>
          <a:stretch>
            <a:fillRect/>
          </a:stretch>
        </p:blipFill>
        <p:spPr>
          <a:xfrm>
            <a:off x="745808" y="1681401"/>
            <a:ext cx="9197102" cy="4758690"/>
          </a:xfrm>
          <a:prstGeom prst="rect">
            <a:avLst/>
          </a:prstGeom>
        </p:spPr>
      </p:pic>
      <p:sp>
        <p:nvSpPr>
          <p:cNvPr id="5" name="Shape 2"/>
          <p:cNvSpPr/>
          <p:nvPr/>
        </p:nvSpPr>
        <p:spPr>
          <a:xfrm>
            <a:off x="3136106" y="6440091"/>
            <a:ext cx="130493" cy="130493"/>
          </a:xfrm>
          <a:prstGeom prst="roundRect">
            <a:avLst>
              <a:gd name="adj" fmla="val 14015"/>
            </a:avLst>
          </a:prstGeom>
          <a:solidFill>
            <a:srgbClr val="C41313"/>
          </a:solidFill>
          <a:ln/>
        </p:spPr>
      </p:sp>
      <p:sp>
        <p:nvSpPr>
          <p:cNvPr id="6" name="Text 3"/>
          <p:cNvSpPr/>
          <p:nvPr/>
        </p:nvSpPr>
        <p:spPr>
          <a:xfrm>
            <a:off x="3327559" y="6440091"/>
            <a:ext cx="382310" cy="130493"/>
          </a:xfrm>
          <a:prstGeom prst="rect">
            <a:avLst/>
          </a:prstGeom>
          <a:noFill/>
          <a:ln/>
        </p:spPr>
        <p:txBody>
          <a:bodyPr wrap="none" lIns="0" tIns="0" rIns="0" bIns="0" rtlCol="0" anchor="t"/>
          <a:lstStyle/>
          <a:p>
            <a:pPr algn="l" indent="0" marL="0">
              <a:lnSpc>
                <a:spcPts val="1000"/>
              </a:lnSpc>
              <a:buNone/>
            </a:pPr>
            <a:r>
              <a:rPr lang="en-US" sz="1000" dirty="0">
                <a:solidFill>
                  <a:srgbClr val="FFE5E5"/>
                </a:solidFill>
                <a:latin typeface="DM Sans" pitchFamily="34" charset="0"/>
                <a:ea typeface="DM Sans" pitchFamily="34" charset="-122"/>
                <a:cs typeface="DM Sans" pitchFamily="34" charset="-120"/>
              </a:rPr>
              <a:t>Epoch</a:t>
            </a:r>
            <a:endParaRPr lang="en-US" sz="1000" dirty="0"/>
          </a:p>
        </p:txBody>
      </p:sp>
      <p:sp>
        <p:nvSpPr>
          <p:cNvPr id="7" name="Shape 4"/>
          <p:cNvSpPr/>
          <p:nvPr/>
        </p:nvSpPr>
        <p:spPr>
          <a:xfrm>
            <a:off x="4859179" y="6440091"/>
            <a:ext cx="130493" cy="130493"/>
          </a:xfrm>
          <a:prstGeom prst="roundRect">
            <a:avLst>
              <a:gd name="adj" fmla="val 14015"/>
            </a:avLst>
          </a:prstGeom>
          <a:solidFill>
            <a:srgbClr val="ED4343"/>
          </a:solidFill>
          <a:ln/>
        </p:spPr>
      </p:sp>
      <p:sp>
        <p:nvSpPr>
          <p:cNvPr id="8" name="Text 5"/>
          <p:cNvSpPr/>
          <p:nvPr/>
        </p:nvSpPr>
        <p:spPr>
          <a:xfrm>
            <a:off x="5050631" y="6440091"/>
            <a:ext cx="778788" cy="130493"/>
          </a:xfrm>
          <a:prstGeom prst="rect">
            <a:avLst/>
          </a:prstGeom>
          <a:noFill/>
          <a:ln/>
        </p:spPr>
        <p:txBody>
          <a:bodyPr wrap="none" lIns="0" tIns="0" rIns="0" bIns="0" rtlCol="0" anchor="t"/>
          <a:lstStyle/>
          <a:p>
            <a:pPr algn="l" indent="0" marL="0">
              <a:lnSpc>
                <a:spcPts val="1000"/>
              </a:lnSpc>
              <a:buNone/>
            </a:pPr>
            <a:r>
              <a:rPr lang="en-US" sz="1000" dirty="0">
                <a:solidFill>
                  <a:srgbClr val="FFE5E5"/>
                </a:solidFill>
                <a:latin typeface="DM Sans" pitchFamily="34" charset="0"/>
                <a:ea typeface="DM Sans" pitchFamily="34" charset="-122"/>
                <a:cs typeface="DM Sans" pitchFamily="34" charset="-120"/>
              </a:rPr>
              <a:t>Training Loss</a:t>
            </a:r>
            <a:endParaRPr lang="en-US" sz="1000" dirty="0"/>
          </a:p>
        </p:txBody>
      </p:sp>
      <p:sp>
        <p:nvSpPr>
          <p:cNvPr id="9" name="Shape 6"/>
          <p:cNvSpPr/>
          <p:nvPr/>
        </p:nvSpPr>
        <p:spPr>
          <a:xfrm>
            <a:off x="6978729" y="6440091"/>
            <a:ext cx="130493" cy="130493"/>
          </a:xfrm>
          <a:prstGeom prst="roundRect">
            <a:avLst>
              <a:gd name="adj" fmla="val 14015"/>
            </a:avLst>
          </a:prstGeom>
          <a:solidFill>
            <a:srgbClr val="F59595"/>
          </a:solidFill>
          <a:ln/>
        </p:spPr>
      </p:sp>
      <p:sp>
        <p:nvSpPr>
          <p:cNvPr id="10" name="Text 7"/>
          <p:cNvSpPr/>
          <p:nvPr/>
        </p:nvSpPr>
        <p:spPr>
          <a:xfrm>
            <a:off x="7170182" y="6440091"/>
            <a:ext cx="905470" cy="130493"/>
          </a:xfrm>
          <a:prstGeom prst="rect">
            <a:avLst/>
          </a:prstGeom>
          <a:noFill/>
          <a:ln/>
        </p:spPr>
        <p:txBody>
          <a:bodyPr wrap="none" lIns="0" tIns="0" rIns="0" bIns="0" rtlCol="0" anchor="t"/>
          <a:lstStyle/>
          <a:p>
            <a:pPr algn="l" indent="0" marL="0">
              <a:lnSpc>
                <a:spcPts val="1000"/>
              </a:lnSpc>
              <a:buNone/>
            </a:pPr>
            <a:r>
              <a:rPr lang="en-US" sz="1000" dirty="0">
                <a:solidFill>
                  <a:srgbClr val="FFE5E5"/>
                </a:solidFill>
                <a:latin typeface="DM Sans" pitchFamily="34" charset="0"/>
                <a:ea typeface="DM Sans" pitchFamily="34" charset="-122"/>
                <a:cs typeface="DM Sans" pitchFamily="34" charset="-120"/>
              </a:rPr>
              <a:t>Validation Loss</a:t>
            </a:r>
            <a:endParaRPr lang="en-US" sz="1000" dirty="0"/>
          </a:p>
        </p:txBody>
      </p:sp>
      <p:sp>
        <p:nvSpPr>
          <p:cNvPr id="11" name="Text 8"/>
          <p:cNvSpPr/>
          <p:nvPr/>
        </p:nvSpPr>
        <p:spPr>
          <a:xfrm>
            <a:off x="745808" y="6978491"/>
            <a:ext cx="13138785" cy="834866"/>
          </a:xfrm>
          <a:prstGeom prst="rect">
            <a:avLst/>
          </a:prstGeom>
          <a:noFill/>
          <a:ln/>
        </p:spPr>
        <p:txBody>
          <a:bodyPr wrap="square" lIns="0" tIns="0" rIns="0" bIns="0" rtlCol="0" anchor="t"/>
          <a:lstStyle/>
          <a:p>
            <a:pPr algn="l" indent="0" marL="0">
              <a:lnSpc>
                <a:spcPts val="1600"/>
              </a:lnSpc>
              <a:buNone/>
            </a:pPr>
            <a:r>
              <a:rPr lang="en-US" sz="1000" dirty="0">
                <a:solidFill>
                  <a:srgbClr val="FFE5E5"/>
                </a:solidFill>
                <a:latin typeface="DM Sans" pitchFamily="34" charset="0"/>
                <a:ea typeface="DM Sans" pitchFamily="34" charset="-122"/>
                <a:cs typeface="DM Sans" pitchFamily="34" charset="-120"/>
              </a:rPr>
              <a:t>The </a:t>
            </a:r>
            <a:pPr algn="l" indent="0" marL="0">
              <a:lnSpc>
                <a:spcPts val="1600"/>
              </a:lnSpc>
              <a:buNone/>
            </a:pPr>
            <a:r>
              <a:rPr lang="en-US" sz="1000" dirty="0">
                <a:solidFill>
                  <a:srgbClr val="C91313"/>
                </a:solidFill>
                <a:latin typeface="DM Sans" pitchFamily="34" charset="0"/>
                <a:ea typeface="DM Sans" pitchFamily="34" charset="-122"/>
                <a:cs typeface="DM Sans" pitchFamily="34" charset="-120"/>
              </a:rPr>
              <a:t>training loss rapidly decreases</a:t>
            </a:r>
            <a:pPr algn="l" indent="0" marL="0">
              <a:lnSpc>
                <a:spcPts val="1600"/>
              </a:lnSpc>
              <a:buNone/>
            </a:pPr>
            <a:r>
              <a:rPr lang="en-US" sz="1000" dirty="0">
                <a:solidFill>
                  <a:srgbClr val="FFE5E5"/>
                </a:solidFill>
                <a:latin typeface="DM Sans" pitchFamily="34" charset="0"/>
                <a:ea typeface="DM Sans" pitchFamily="34" charset="-122"/>
                <a:cs typeface="DM Sans" pitchFamily="34" charset="-120"/>
              </a:rPr>
              <a:t> and converges close to zero, indicating that the model is very effectively minimizing error on the data it has seen during training. However, the </a:t>
            </a:r>
            <a:pPr algn="l" indent="0" marL="0">
              <a:lnSpc>
                <a:spcPts val="1600"/>
              </a:lnSpc>
              <a:buNone/>
            </a:pPr>
            <a:r>
              <a:rPr lang="en-US" sz="1000" dirty="0">
                <a:solidFill>
                  <a:srgbClr val="C91313"/>
                </a:solidFill>
                <a:latin typeface="DM Sans" pitchFamily="34" charset="0"/>
                <a:ea typeface="DM Sans" pitchFamily="34" charset="-122"/>
                <a:cs typeface="DM Sans" pitchFamily="34" charset="-120"/>
              </a:rPr>
              <a:t>validation loss reaches its minimum around epoch 9-10</a:t>
            </a:r>
            <a:pPr algn="l" indent="0" marL="0">
              <a:lnSpc>
                <a:spcPts val="1600"/>
              </a:lnSpc>
              <a:buNone/>
            </a:pPr>
            <a:r>
              <a:rPr lang="en-US" sz="1000" dirty="0">
                <a:solidFill>
                  <a:srgbClr val="FFE5E5"/>
                </a:solidFill>
                <a:latin typeface="DM Sans" pitchFamily="34" charset="0"/>
                <a:ea typeface="DM Sans" pitchFamily="34" charset="-122"/>
                <a:cs typeface="DM Sans" pitchFamily="34" charset="-120"/>
              </a:rPr>
              <a:t> and subsequently begins to </a:t>
            </a:r>
            <a:pPr algn="l" indent="0" marL="0">
              <a:lnSpc>
                <a:spcPts val="1600"/>
              </a:lnSpc>
              <a:buNone/>
            </a:pPr>
            <a:r>
              <a:rPr lang="en-US" sz="1000" dirty="0">
                <a:solidFill>
                  <a:srgbClr val="C91313"/>
                </a:solidFill>
                <a:latin typeface="DM Sans" pitchFamily="34" charset="0"/>
                <a:ea typeface="DM Sans" pitchFamily="34" charset="-122"/>
                <a:cs typeface="DM Sans" pitchFamily="34" charset="-120"/>
              </a:rPr>
              <a:t>increase</a:t>
            </a:r>
            <a:pPr algn="l" indent="0" marL="0">
              <a:lnSpc>
                <a:spcPts val="1600"/>
              </a:lnSpc>
              <a:buNone/>
            </a:pPr>
            <a:r>
              <a:rPr lang="en-US" sz="1000" dirty="0">
                <a:solidFill>
                  <a:srgbClr val="FFE5E5"/>
                </a:solidFill>
                <a:latin typeface="DM Sans" pitchFamily="34" charset="0"/>
                <a:ea typeface="DM Sans" pitchFamily="34" charset="-122"/>
                <a:cs typeface="DM Sans" pitchFamily="34" charset="-120"/>
              </a:rPr>
              <a:t>. This phenomenon is the hallmark of overfitting, where the model starts to learn noise or specific characteristics of the training data that do not generalize well to new, unseen examples. The increasing validation loss signals that the model's performance on real-world data would degrade if training continued past this optimal point. Future steps will focus on mitigating this trend.</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715447"/>
            <a:ext cx="9954101" cy="448985"/>
          </a:xfrm>
          <a:prstGeom prst="rect">
            <a:avLst/>
          </a:prstGeom>
          <a:noFill/>
          <a:ln/>
        </p:spPr>
        <p:txBody>
          <a:bodyPr wrap="none" lIns="0" tIns="0" rIns="0" bIns="0" rtlCol="0" anchor="t"/>
          <a:lstStyle/>
          <a:p>
            <a:pPr algn="l" indent="0" marL="0">
              <a:lnSpc>
                <a:spcPts val="3500"/>
              </a:lnSpc>
              <a:buNone/>
            </a:pPr>
            <a:r>
              <a:rPr lang="en-US" sz="2800" dirty="0">
                <a:solidFill>
                  <a:srgbClr val="FAEBEB"/>
                </a:solidFill>
                <a:latin typeface="Dela Gothic One" pitchFamily="34" charset="0"/>
                <a:ea typeface="Dela Gothic One" pitchFamily="34" charset="-122"/>
                <a:cs typeface="Dela Gothic One" pitchFamily="34" charset="-120"/>
              </a:rPr>
              <a:t>Plan for Week 3: Enhancing Model Performance</a:t>
            </a:r>
            <a:endParaRPr lang="en-US" sz="2800" dirty="0"/>
          </a:p>
        </p:txBody>
      </p:sp>
      <p:sp>
        <p:nvSpPr>
          <p:cNvPr id="3" name="Text 1"/>
          <p:cNvSpPr/>
          <p:nvPr/>
        </p:nvSpPr>
        <p:spPr>
          <a:xfrm>
            <a:off x="758309" y="1505664"/>
            <a:ext cx="13113782" cy="545783"/>
          </a:xfrm>
          <a:prstGeom prst="rect">
            <a:avLst/>
          </a:prstGeom>
          <a:noFill/>
          <a:ln/>
        </p:spPr>
        <p:txBody>
          <a:bodyPr wrap="square" lIns="0" tIns="0" rIns="0" bIns="0" rtlCol="0" anchor="t"/>
          <a:lstStyle/>
          <a:p>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Building on the insights from Week 2's baseline model, our strategy for Week 3 is squarely focused on significantly improving accuracy and addressing the observed overfitting. This will involve leveraging advanced deep learning techniques and systematic optimization.</a:t>
            </a:r>
            <a:endParaRPr lang="en-US" sz="1300" dirty="0"/>
          </a:p>
        </p:txBody>
      </p:sp>
      <p:pic>
        <p:nvPicPr>
          <p:cNvPr id="4" name="Image 0" descr="preencoded.png">    </p:cNvPr>
          <p:cNvPicPr>
            <a:picLocks noChangeAspect="1"/>
          </p:cNvPicPr>
          <p:nvPr/>
        </p:nvPicPr>
        <p:blipFill>
          <a:blip r:embed="rId1"/>
          <a:stretch>
            <a:fillRect/>
          </a:stretch>
        </p:blipFill>
        <p:spPr>
          <a:xfrm>
            <a:off x="758309" y="2243376"/>
            <a:ext cx="170617" cy="213241"/>
          </a:xfrm>
          <a:prstGeom prst="rect">
            <a:avLst/>
          </a:prstGeom>
        </p:spPr>
      </p:pic>
      <p:sp>
        <p:nvSpPr>
          <p:cNvPr id="5" name="Shape 2"/>
          <p:cNvSpPr/>
          <p:nvPr/>
        </p:nvSpPr>
        <p:spPr>
          <a:xfrm>
            <a:off x="758309" y="2510433"/>
            <a:ext cx="6471523" cy="22860"/>
          </a:xfrm>
          <a:prstGeom prst="rect">
            <a:avLst/>
          </a:prstGeom>
          <a:solidFill>
            <a:srgbClr val="C91313"/>
          </a:solidFill>
          <a:ln/>
        </p:spPr>
      </p:sp>
      <p:sp>
        <p:nvSpPr>
          <p:cNvPr id="6" name="Text 3"/>
          <p:cNvSpPr/>
          <p:nvPr/>
        </p:nvSpPr>
        <p:spPr>
          <a:xfrm>
            <a:off x="758309" y="2641402"/>
            <a:ext cx="6454735" cy="280630"/>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Apply Transfer Learning with Pre-trained Models</a:t>
            </a:r>
            <a:endParaRPr lang="en-US" sz="1750" dirty="0"/>
          </a:p>
        </p:txBody>
      </p:sp>
      <p:sp>
        <p:nvSpPr>
          <p:cNvPr id="7" name="Text 4"/>
          <p:cNvSpPr/>
          <p:nvPr/>
        </p:nvSpPr>
        <p:spPr>
          <a:xfrm>
            <a:off x="758309" y="3024307"/>
            <a:ext cx="6471523" cy="1637348"/>
          </a:xfrm>
          <a:prstGeom prst="rect">
            <a:avLst/>
          </a:prstGeom>
          <a:noFill/>
          <a:ln/>
        </p:spPr>
        <p:txBody>
          <a:bodyPr wrap="square" lIns="0" tIns="0" rIns="0" bIns="0" rtlCol="0" anchor="t"/>
          <a:lstStyle/>
          <a:p>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We will explore the use of pre-trained convolutional neural networks, such as </a:t>
            </a:r>
            <a:pPr algn="l" indent="0" marL="0">
              <a:lnSpc>
                <a:spcPts val="2100"/>
              </a:lnSpc>
              <a:buNone/>
            </a:pPr>
            <a:r>
              <a:rPr lang="en-US" sz="1300" dirty="0">
                <a:solidFill>
                  <a:srgbClr val="C91313"/>
                </a:solidFill>
                <a:latin typeface="DM Sans" pitchFamily="34" charset="0"/>
                <a:ea typeface="DM Sans" pitchFamily="34" charset="-122"/>
                <a:cs typeface="DM Sans" pitchFamily="34" charset="-120"/>
              </a:rPr>
              <a:t>ResNet</a:t>
            </a:r>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 (e.g., ResNet50 or ResNet101) or </a:t>
            </a:r>
            <a:pPr algn="l" indent="0" marL="0">
              <a:lnSpc>
                <a:spcPts val="2100"/>
              </a:lnSpc>
              <a:buNone/>
            </a:pPr>
            <a:r>
              <a:rPr lang="en-US" sz="1300" dirty="0">
                <a:solidFill>
                  <a:srgbClr val="C91313"/>
                </a:solidFill>
                <a:latin typeface="DM Sans" pitchFamily="34" charset="0"/>
                <a:ea typeface="DM Sans" pitchFamily="34" charset="-122"/>
                <a:cs typeface="DM Sans" pitchFamily="34" charset="-120"/>
              </a:rPr>
              <a:t>MobileNet</a:t>
            </a:r>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 as feature extractors. These models, pre-trained on large datasets like ImageNet, have learned highly generalized image features that are often transferable to new domains. We plan to freeze their early layers and fine-tune only the later, task-specific layers, significantly accelerating convergence and improving performance with less data.</a:t>
            </a:r>
            <a:endParaRPr lang="en-US" sz="1300" dirty="0"/>
          </a:p>
        </p:txBody>
      </p:sp>
      <p:pic>
        <p:nvPicPr>
          <p:cNvPr id="8" name="Image 1" descr="preencoded.png">    </p:cNvPr>
          <p:cNvPicPr>
            <a:picLocks noChangeAspect="1"/>
          </p:cNvPicPr>
          <p:nvPr/>
        </p:nvPicPr>
        <p:blipFill>
          <a:blip r:embed="rId2"/>
          <a:stretch>
            <a:fillRect/>
          </a:stretch>
        </p:blipFill>
        <p:spPr>
          <a:xfrm>
            <a:off x="7400449" y="2243376"/>
            <a:ext cx="170617" cy="213241"/>
          </a:xfrm>
          <a:prstGeom prst="rect">
            <a:avLst/>
          </a:prstGeom>
        </p:spPr>
      </p:pic>
      <p:sp>
        <p:nvSpPr>
          <p:cNvPr id="9" name="Shape 5"/>
          <p:cNvSpPr/>
          <p:nvPr/>
        </p:nvSpPr>
        <p:spPr>
          <a:xfrm>
            <a:off x="7400449" y="2510433"/>
            <a:ext cx="6471642" cy="22860"/>
          </a:xfrm>
          <a:prstGeom prst="rect">
            <a:avLst/>
          </a:prstGeom>
          <a:solidFill>
            <a:srgbClr val="C91313"/>
          </a:solidFill>
          <a:ln/>
        </p:spPr>
      </p:sp>
      <p:sp>
        <p:nvSpPr>
          <p:cNvPr id="10" name="Text 6"/>
          <p:cNvSpPr/>
          <p:nvPr/>
        </p:nvSpPr>
        <p:spPr>
          <a:xfrm>
            <a:off x="7400449" y="2641402"/>
            <a:ext cx="4396859" cy="280630"/>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Perform Hyperparameter Tuning</a:t>
            </a:r>
            <a:endParaRPr lang="en-US" sz="1750" dirty="0"/>
          </a:p>
        </p:txBody>
      </p:sp>
      <p:sp>
        <p:nvSpPr>
          <p:cNvPr id="11" name="Text 7"/>
          <p:cNvSpPr/>
          <p:nvPr/>
        </p:nvSpPr>
        <p:spPr>
          <a:xfrm>
            <a:off x="7400449" y="3024307"/>
            <a:ext cx="6471642" cy="1637348"/>
          </a:xfrm>
          <a:prstGeom prst="rect">
            <a:avLst/>
          </a:prstGeom>
          <a:noFill/>
          <a:ln/>
        </p:spPr>
        <p:txBody>
          <a:bodyPr wrap="square" lIns="0" tIns="0" rIns="0" bIns="0" rtlCol="0" anchor="t"/>
          <a:lstStyle/>
          <a:p>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Systematic hyperparameter tuning will be conducted to optimize model performance. This includes experimenting with different </a:t>
            </a:r>
            <a:pPr algn="l" indent="0" marL="0">
              <a:lnSpc>
                <a:spcPts val="2100"/>
              </a:lnSpc>
              <a:buNone/>
            </a:pPr>
            <a:r>
              <a:rPr lang="en-US" sz="1300" dirty="0">
                <a:solidFill>
                  <a:srgbClr val="C91313"/>
                </a:solidFill>
                <a:latin typeface="DM Sans" pitchFamily="34" charset="0"/>
                <a:ea typeface="DM Sans" pitchFamily="34" charset="-122"/>
                <a:cs typeface="DM Sans" pitchFamily="34" charset="-120"/>
              </a:rPr>
              <a:t>learning rates</a:t>
            </a:r>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 </a:t>
            </a:r>
            <a:pPr algn="l" indent="0" marL="0">
              <a:lnSpc>
                <a:spcPts val="2100"/>
              </a:lnSpc>
              <a:buNone/>
            </a:pPr>
            <a:r>
              <a:rPr lang="en-US" sz="1300" dirty="0">
                <a:solidFill>
                  <a:srgbClr val="C91313"/>
                </a:solidFill>
                <a:latin typeface="DM Sans" pitchFamily="34" charset="0"/>
                <a:ea typeface="DM Sans" pitchFamily="34" charset="-122"/>
                <a:cs typeface="DM Sans" pitchFamily="34" charset="-120"/>
              </a:rPr>
              <a:t>batch sizes</a:t>
            </a:r>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 </a:t>
            </a:r>
            <a:pPr algn="l" indent="0" marL="0">
              <a:lnSpc>
                <a:spcPts val="2100"/>
              </a:lnSpc>
              <a:buNone/>
            </a:pPr>
            <a:r>
              <a:rPr lang="en-US" sz="1300" dirty="0">
                <a:solidFill>
                  <a:srgbClr val="C91313"/>
                </a:solidFill>
                <a:latin typeface="DM Sans" pitchFamily="34" charset="0"/>
                <a:ea typeface="DM Sans" pitchFamily="34" charset="-122"/>
                <a:cs typeface="DM Sans" pitchFamily="34" charset="-120"/>
              </a:rPr>
              <a:t>optimizer variations</a:t>
            </a:r>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 (e.g., Adam with different decay schedules), and varying the </a:t>
            </a:r>
            <a:pPr algn="l" indent="0" marL="0">
              <a:lnSpc>
                <a:spcPts val="2100"/>
              </a:lnSpc>
              <a:buNone/>
            </a:pPr>
            <a:r>
              <a:rPr lang="en-US" sz="1300" dirty="0">
                <a:solidFill>
                  <a:srgbClr val="C91313"/>
                </a:solidFill>
                <a:latin typeface="DM Sans" pitchFamily="34" charset="0"/>
                <a:ea typeface="DM Sans" pitchFamily="34" charset="-122"/>
                <a:cs typeface="DM Sans" pitchFamily="34" charset="-120"/>
              </a:rPr>
              <a:t>dropout rates</a:t>
            </a:r>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 Techniques such as grid search or random search will be employed to efficiently explore the hyperparameter space and identify optimal configurations that minimize validation loss and maximize accuracy.</a:t>
            </a:r>
            <a:endParaRPr lang="en-US" sz="1300" dirty="0"/>
          </a:p>
        </p:txBody>
      </p:sp>
      <p:pic>
        <p:nvPicPr>
          <p:cNvPr id="12" name="Image 2" descr="preencoded.png">    </p:cNvPr>
          <p:cNvPicPr>
            <a:picLocks noChangeAspect="1"/>
          </p:cNvPicPr>
          <p:nvPr/>
        </p:nvPicPr>
        <p:blipFill>
          <a:blip r:embed="rId3"/>
          <a:stretch>
            <a:fillRect/>
          </a:stretch>
        </p:blipFill>
        <p:spPr>
          <a:xfrm>
            <a:off x="758309" y="4960144"/>
            <a:ext cx="170617" cy="213241"/>
          </a:xfrm>
          <a:prstGeom prst="rect">
            <a:avLst/>
          </a:prstGeom>
        </p:spPr>
      </p:pic>
      <p:sp>
        <p:nvSpPr>
          <p:cNvPr id="13" name="Shape 8"/>
          <p:cNvSpPr/>
          <p:nvPr/>
        </p:nvSpPr>
        <p:spPr>
          <a:xfrm>
            <a:off x="758309" y="5227201"/>
            <a:ext cx="6471523" cy="22860"/>
          </a:xfrm>
          <a:prstGeom prst="rect">
            <a:avLst/>
          </a:prstGeom>
          <a:solidFill>
            <a:srgbClr val="C91313"/>
          </a:solidFill>
          <a:ln/>
        </p:spPr>
      </p:sp>
      <p:sp>
        <p:nvSpPr>
          <p:cNvPr id="14" name="Text 9"/>
          <p:cNvSpPr/>
          <p:nvPr/>
        </p:nvSpPr>
        <p:spPr>
          <a:xfrm>
            <a:off x="758309" y="5358170"/>
            <a:ext cx="6471523" cy="561261"/>
          </a:xfrm>
          <a:prstGeom prst="rect">
            <a:avLst/>
          </a:prstGeom>
          <a:noFill/>
          <a:ln/>
        </p:spPr>
        <p:txBody>
          <a:bodyPr wrap="squar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Evaluate with Confusion Matrix &amp; Classification Report</a:t>
            </a:r>
            <a:endParaRPr lang="en-US" sz="1750" dirty="0"/>
          </a:p>
        </p:txBody>
      </p:sp>
      <p:sp>
        <p:nvSpPr>
          <p:cNvPr id="15" name="Text 10"/>
          <p:cNvSpPr/>
          <p:nvPr/>
        </p:nvSpPr>
        <p:spPr>
          <a:xfrm>
            <a:off x="758309" y="6021705"/>
            <a:ext cx="6471523" cy="1364456"/>
          </a:xfrm>
          <a:prstGeom prst="rect">
            <a:avLst/>
          </a:prstGeom>
          <a:noFill/>
          <a:ln/>
        </p:spPr>
        <p:txBody>
          <a:bodyPr wrap="square" lIns="0" tIns="0" rIns="0" bIns="0" rtlCol="0" anchor="t"/>
          <a:lstStyle/>
          <a:p>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Beyond accuracy, a comprehensive evaluation will involve generating a </a:t>
            </a:r>
            <a:pPr algn="l" indent="0" marL="0">
              <a:lnSpc>
                <a:spcPts val="2100"/>
              </a:lnSpc>
              <a:buNone/>
            </a:pPr>
            <a:r>
              <a:rPr lang="en-US" sz="1300" dirty="0">
                <a:solidFill>
                  <a:srgbClr val="C91313"/>
                </a:solidFill>
                <a:latin typeface="DM Sans" pitchFamily="34" charset="0"/>
                <a:ea typeface="DM Sans" pitchFamily="34" charset="-122"/>
                <a:cs typeface="DM Sans" pitchFamily="34" charset="-120"/>
              </a:rPr>
              <a:t>confusion matrix</a:t>
            </a:r>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 and a detailed </a:t>
            </a:r>
            <a:pPr algn="l" indent="0" marL="0">
              <a:lnSpc>
                <a:spcPts val="2100"/>
              </a:lnSpc>
              <a:buNone/>
            </a:pPr>
            <a:r>
              <a:rPr lang="en-US" sz="1300" dirty="0">
                <a:solidFill>
                  <a:srgbClr val="C91313"/>
                </a:solidFill>
                <a:latin typeface="DM Sans" pitchFamily="34" charset="0"/>
                <a:ea typeface="DM Sans" pitchFamily="34" charset="-122"/>
                <a:cs typeface="DM Sans" pitchFamily="34" charset="-120"/>
              </a:rPr>
              <a:t>classification report</a:t>
            </a:r>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 These tools provide granular insights into per-class performance, including precision, recall, and F1-score for each of the 38 disease classes. This will help identify specific classes where the model struggles and guide further architectural or data-related improvements.</a:t>
            </a:r>
            <a:endParaRPr lang="en-US" sz="1300" dirty="0"/>
          </a:p>
        </p:txBody>
      </p:sp>
      <p:pic>
        <p:nvPicPr>
          <p:cNvPr id="16" name="Image 3" descr="preencoded.png">    </p:cNvPr>
          <p:cNvPicPr>
            <a:picLocks noChangeAspect="1"/>
          </p:cNvPicPr>
          <p:nvPr/>
        </p:nvPicPr>
        <p:blipFill>
          <a:blip r:embed="rId4"/>
          <a:stretch>
            <a:fillRect/>
          </a:stretch>
        </p:blipFill>
        <p:spPr>
          <a:xfrm>
            <a:off x="7400449" y="4960144"/>
            <a:ext cx="170617" cy="213241"/>
          </a:xfrm>
          <a:prstGeom prst="rect">
            <a:avLst/>
          </a:prstGeom>
        </p:spPr>
      </p:pic>
      <p:sp>
        <p:nvSpPr>
          <p:cNvPr id="17" name="Shape 11"/>
          <p:cNvSpPr/>
          <p:nvPr/>
        </p:nvSpPr>
        <p:spPr>
          <a:xfrm>
            <a:off x="7400449" y="5227201"/>
            <a:ext cx="6471642" cy="22860"/>
          </a:xfrm>
          <a:prstGeom prst="rect">
            <a:avLst/>
          </a:prstGeom>
          <a:solidFill>
            <a:srgbClr val="C91313"/>
          </a:solidFill>
          <a:ln/>
        </p:spPr>
      </p:sp>
      <p:sp>
        <p:nvSpPr>
          <p:cNvPr id="18" name="Text 12"/>
          <p:cNvSpPr/>
          <p:nvPr/>
        </p:nvSpPr>
        <p:spPr>
          <a:xfrm>
            <a:off x="7400449" y="5358170"/>
            <a:ext cx="6446401" cy="280630"/>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Aim to Improve Accuracy and Reduce Overfitting</a:t>
            </a:r>
            <a:endParaRPr lang="en-US" sz="1750" dirty="0"/>
          </a:p>
        </p:txBody>
      </p:sp>
      <p:sp>
        <p:nvSpPr>
          <p:cNvPr id="19" name="Text 13"/>
          <p:cNvSpPr/>
          <p:nvPr/>
        </p:nvSpPr>
        <p:spPr>
          <a:xfrm>
            <a:off x="7400449" y="5741075"/>
            <a:ext cx="6471642" cy="1637348"/>
          </a:xfrm>
          <a:prstGeom prst="rect">
            <a:avLst/>
          </a:prstGeom>
          <a:noFill/>
          <a:ln/>
        </p:spPr>
        <p:txBody>
          <a:bodyPr wrap="square" lIns="0" tIns="0" rIns="0" bIns="0" rtlCol="0" anchor="t"/>
          <a:lstStyle/>
          <a:p>
            <a:pPr algn="l" indent="0" marL="0">
              <a:lnSpc>
                <a:spcPts val="2100"/>
              </a:lnSpc>
              <a:buNone/>
            </a:pPr>
            <a:r>
              <a:rPr lang="en-US" sz="1300" dirty="0">
                <a:solidFill>
                  <a:srgbClr val="FFE5E5"/>
                </a:solidFill>
                <a:latin typeface="DM Sans" pitchFamily="34" charset="0"/>
                <a:ea typeface="DM Sans" pitchFamily="34" charset="-122"/>
                <a:cs typeface="DM Sans" pitchFamily="34" charset="-120"/>
              </a:rPr>
              <a:t>The overarching goal for Week 3 is to achieve a substantial improvement in validation accuracy and effectively mitigate the observed overfitting. By combining transfer learning with refined hyperparameters and careful evaluation, we anticipate developing a more robust and generalized model capable of highly accurate and reliable crop disease detection in diverse agricultural settings. This improvement is vital for practical deployment.</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2025-09-07T17:28:57Z</dcterms:created>
  <dcterms:modified xsi:type="dcterms:W3CDTF">2025-09-07T17:28:57Z</dcterms:modified>
</cp:coreProperties>
</file>